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xlsx" ContentType="application/vnd.openxmlformats-officedocument.spreadsheetml.sheet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93455" r:id="rId4"/>
  </p:sldMasterIdLst>
  <p:notesMasterIdLst>
    <p:notesMasterId r:id="rId31"/>
  </p:notesMasterIdLst>
  <p:handoutMasterIdLst>
    <p:handoutMasterId r:id="rId32"/>
  </p:handoutMasterIdLst>
  <p:sldIdLst>
    <p:sldId id="256" r:id="rId5"/>
    <p:sldId id="275" r:id="rId6"/>
    <p:sldId id="258" r:id="rId7"/>
    <p:sldId id="306" r:id="rId8"/>
    <p:sldId id="266" r:id="rId9"/>
    <p:sldId id="287" r:id="rId10"/>
    <p:sldId id="307" r:id="rId11"/>
    <p:sldId id="308" r:id="rId12"/>
    <p:sldId id="280" r:id="rId13"/>
    <p:sldId id="279" r:id="rId14"/>
    <p:sldId id="312" r:id="rId15"/>
    <p:sldId id="288" r:id="rId16"/>
    <p:sldId id="313" r:id="rId17"/>
    <p:sldId id="311" r:id="rId18"/>
    <p:sldId id="314" r:id="rId19"/>
    <p:sldId id="289" r:id="rId20"/>
    <p:sldId id="309" r:id="rId21"/>
    <p:sldId id="283" r:id="rId22"/>
    <p:sldId id="298" r:id="rId23"/>
    <p:sldId id="315" r:id="rId24"/>
    <p:sldId id="316" r:id="rId25"/>
    <p:sldId id="317" r:id="rId26"/>
    <p:sldId id="318" r:id="rId27"/>
    <p:sldId id="319" r:id="rId28"/>
    <p:sldId id="277" r:id="rId29"/>
    <p:sldId id="278" r:id="rId3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7544F"/>
    <a:srgbClr val="FF6666"/>
    <a:srgbClr val="A1B183"/>
    <a:srgbClr val="B6C471"/>
    <a:srgbClr val="C0BA71"/>
    <a:srgbClr val="B2AE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031" autoAdjust="0"/>
    <p:restoredTop sz="97952" autoAdjust="0"/>
  </p:normalViewPr>
  <p:slideViewPr>
    <p:cSldViewPr snapToGrid="0" snapToObjects="1">
      <p:cViewPr varScale="1">
        <p:scale>
          <a:sx n="112" d="100"/>
          <a:sy n="112" d="100"/>
        </p:scale>
        <p:origin x="-185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9" d="100"/>
        <a:sy n="149" d="100"/>
      </p:scale>
      <p:origin x="0" y="387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30" Type="http://schemas.openxmlformats.org/officeDocument/2006/relationships/slide" Target="slides/slide26.xml"/><Relationship Id="rId31" Type="http://schemas.openxmlformats.org/officeDocument/2006/relationships/notesMaster" Target="notesMasters/notesMaster1.xml"/><Relationship Id="rId32" Type="http://schemas.openxmlformats.org/officeDocument/2006/relationships/handoutMaster" Target="handoutMasters/handoutMaster1.xml"/><Relationship Id="rId9" Type="http://schemas.openxmlformats.org/officeDocument/2006/relationships/slide" Target="slides/slide5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3" Type="http://schemas.openxmlformats.org/officeDocument/2006/relationships/printerSettings" Target="printerSettings/printerSettings1.bin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3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203376217670449"/>
          <c:y val="0.450930864125428"/>
          <c:w val="0.95932475646591"/>
          <c:h val="0.339425606528393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8575" cmpd="sng">
              <a:solidFill>
                <a:schemeClr val="accent3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c:spPr>
          <c:marker>
            <c:symbol val="none"/>
          </c:marker>
          <c:dLbls>
            <c:delete val="1"/>
          </c:dLbls>
          <c:cat>
            <c:numRef>
              <c:f>Sheet1!$A$2:$A$31</c:f>
              <c:numCache>
                <c:formatCode>General</c:formatCode>
                <c:ptCount val="30"/>
                <c:pt idx="0">
                  <c:v>5.0</c:v>
                </c:pt>
                <c:pt idx="1">
                  <c:v>10.0</c:v>
                </c:pt>
                <c:pt idx="2">
                  <c:v>15.0</c:v>
                </c:pt>
                <c:pt idx="3">
                  <c:v>20.0</c:v>
                </c:pt>
                <c:pt idx="4">
                  <c:v>25.0</c:v>
                </c:pt>
                <c:pt idx="5">
                  <c:v>30.0</c:v>
                </c:pt>
                <c:pt idx="6">
                  <c:v>35.0</c:v>
                </c:pt>
                <c:pt idx="7">
                  <c:v>40.0</c:v>
                </c:pt>
                <c:pt idx="8">
                  <c:v>45.0</c:v>
                </c:pt>
                <c:pt idx="9">
                  <c:v>50.0</c:v>
                </c:pt>
                <c:pt idx="10">
                  <c:v>55.0</c:v>
                </c:pt>
                <c:pt idx="11">
                  <c:v>60.0</c:v>
                </c:pt>
                <c:pt idx="12">
                  <c:v>65.0</c:v>
                </c:pt>
                <c:pt idx="13">
                  <c:v>70.0</c:v>
                </c:pt>
                <c:pt idx="14">
                  <c:v>75.0</c:v>
                </c:pt>
                <c:pt idx="15">
                  <c:v>80.0</c:v>
                </c:pt>
                <c:pt idx="16">
                  <c:v>85.0</c:v>
                </c:pt>
                <c:pt idx="17">
                  <c:v>90.0</c:v>
                </c:pt>
                <c:pt idx="18">
                  <c:v>95.0</c:v>
                </c:pt>
                <c:pt idx="19">
                  <c:v>100.0</c:v>
                </c:pt>
                <c:pt idx="20">
                  <c:v>105.0</c:v>
                </c:pt>
                <c:pt idx="21">
                  <c:v>110.0</c:v>
                </c:pt>
                <c:pt idx="22">
                  <c:v>115.0</c:v>
                </c:pt>
                <c:pt idx="23">
                  <c:v>120.0</c:v>
                </c:pt>
                <c:pt idx="24">
                  <c:v>125.0</c:v>
                </c:pt>
                <c:pt idx="25">
                  <c:v>130.0</c:v>
                </c:pt>
                <c:pt idx="26">
                  <c:v>135.0</c:v>
                </c:pt>
                <c:pt idx="27">
                  <c:v>140.0</c:v>
                </c:pt>
                <c:pt idx="28">
                  <c:v>145.0</c:v>
                </c:pt>
                <c:pt idx="29">
                  <c:v>150.0</c:v>
                </c:pt>
              </c:numCache>
            </c:numRef>
          </c:cat>
          <c:val>
            <c:numRef>
              <c:f>Sheet1!$B$2:$B$31</c:f>
              <c:numCache>
                <c:formatCode>General</c:formatCode>
                <c:ptCount val="30"/>
                <c:pt idx="0">
                  <c:v>0.0</c:v>
                </c:pt>
                <c:pt idx="1">
                  <c:v>0.2</c:v>
                </c:pt>
                <c:pt idx="2">
                  <c:v>0.05</c:v>
                </c:pt>
                <c:pt idx="3">
                  <c:v>0.05</c:v>
                </c:pt>
                <c:pt idx="4">
                  <c:v>0.05</c:v>
                </c:pt>
                <c:pt idx="5">
                  <c:v>0.05</c:v>
                </c:pt>
                <c:pt idx="6">
                  <c:v>0.8</c:v>
                </c:pt>
                <c:pt idx="7">
                  <c:v>0.8</c:v>
                </c:pt>
                <c:pt idx="8">
                  <c:v>1.0</c:v>
                </c:pt>
                <c:pt idx="9">
                  <c:v>0.9</c:v>
                </c:pt>
                <c:pt idx="10">
                  <c:v>0.05</c:v>
                </c:pt>
                <c:pt idx="11">
                  <c:v>0.2</c:v>
                </c:pt>
                <c:pt idx="12">
                  <c:v>0.1</c:v>
                </c:pt>
                <c:pt idx="13">
                  <c:v>0.0</c:v>
                </c:pt>
                <c:pt idx="14">
                  <c:v>0.0</c:v>
                </c:pt>
                <c:pt idx="15">
                  <c:v>0.3</c:v>
                </c:pt>
                <c:pt idx="16">
                  <c:v>0.05</c:v>
                </c:pt>
                <c:pt idx="17">
                  <c:v>0.05</c:v>
                </c:pt>
                <c:pt idx="18">
                  <c:v>0.05</c:v>
                </c:pt>
                <c:pt idx="19">
                  <c:v>0.05</c:v>
                </c:pt>
                <c:pt idx="20">
                  <c:v>0.05</c:v>
                </c:pt>
                <c:pt idx="21">
                  <c:v>0.7</c:v>
                </c:pt>
                <c:pt idx="22">
                  <c:v>0.9</c:v>
                </c:pt>
                <c:pt idx="23">
                  <c:v>0.9</c:v>
                </c:pt>
                <c:pt idx="24">
                  <c:v>0.6</c:v>
                </c:pt>
                <c:pt idx="25">
                  <c:v>0.9</c:v>
                </c:pt>
                <c:pt idx="26">
                  <c:v>0.05</c:v>
                </c:pt>
                <c:pt idx="27">
                  <c:v>0.05</c:v>
                </c:pt>
                <c:pt idx="28">
                  <c:v>0.05</c:v>
                </c:pt>
                <c:pt idx="29">
                  <c:v>0.05</c:v>
                </c:pt>
              </c:numCache>
            </c:numRef>
          </c: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2110025128"/>
        <c:axId val="2108643160"/>
      </c:lineChart>
      <c:catAx>
        <c:axId val="2110025128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 dirty="0" smtClean="0">
                    <a:solidFill>
                      <a:schemeClr val="bg1"/>
                    </a:solidFill>
                  </a:rPr>
                  <a:t>Game Number</a:t>
                </a:r>
                <a:endParaRPr lang="en-US" dirty="0">
                  <a:solidFill>
                    <a:schemeClr val="bg1"/>
                  </a:solidFill>
                </a:endParaRP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txPr>
          <a:bodyPr rot="-5400000" vert="horz"/>
          <a:lstStyle/>
          <a:p>
            <a:pPr>
              <a:defRPr sz="1200" b="0" i="0">
                <a:solidFill>
                  <a:srgbClr val="FFFFFF"/>
                </a:solidFill>
                <a:latin typeface="Futura Medium"/>
                <a:cs typeface="Futura"/>
              </a:defRPr>
            </a:pPr>
            <a:endParaRPr lang="en-US"/>
          </a:p>
        </c:txPr>
        <c:crossAx val="2108643160"/>
        <c:crosses val="autoZero"/>
        <c:auto val="1"/>
        <c:lblAlgn val="ctr"/>
        <c:lblOffset val="100"/>
        <c:noMultiLvlLbl val="0"/>
      </c:catAx>
      <c:valAx>
        <c:axId val="2108643160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2110025128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203376217670449"/>
          <c:y val="0.585788692648921"/>
          <c:w val="0.95932475646591"/>
          <c:h val="0.20456777800490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3"/>
            </a:solidFill>
            <a:ln w="28575" cmpd="sng">
              <a:solidFill>
                <a:srgbClr val="FFFFFF"/>
              </a:solidFill>
            </a:ln>
          </c:spPr>
          <c:invertIfNegative val="0"/>
          <c:dLbls>
            <c:txPr>
              <a:bodyPr/>
              <a:lstStyle/>
              <a:p>
                <a:pPr>
                  <a:defRPr sz="1400" b="1">
                    <a:solidFill>
                      <a:srgbClr val="FFFFFF"/>
                    </a:solidFill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  <a:latin typeface="Futura"/>
                    <a:cs typeface="Futura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numRef>
              <c:f>Sheet1!$A$2:$A$15</c:f>
              <c:numCache>
                <c:formatCode>General</c:formatCode>
                <c:ptCount val="14"/>
                <c:pt idx="0">
                  <c:v>0.1</c:v>
                </c:pt>
                <c:pt idx="1">
                  <c:v>0.2</c:v>
                </c:pt>
                <c:pt idx="2">
                  <c:v>0.3</c:v>
                </c:pt>
                <c:pt idx="3">
                  <c:v>0.4</c:v>
                </c:pt>
                <c:pt idx="4">
                  <c:v>0.5</c:v>
                </c:pt>
                <c:pt idx="5">
                  <c:v>0.6</c:v>
                </c:pt>
                <c:pt idx="6">
                  <c:v>0.7</c:v>
                </c:pt>
                <c:pt idx="7">
                  <c:v>0.8</c:v>
                </c:pt>
                <c:pt idx="8">
                  <c:v>0.9</c:v>
                </c:pt>
                <c:pt idx="9">
                  <c:v>1.0</c:v>
                </c:pt>
                <c:pt idx="10">
                  <c:v>1.1</c:v>
                </c:pt>
                <c:pt idx="11">
                  <c:v>1.2</c:v>
                </c:pt>
                <c:pt idx="12">
                  <c:v>1.3</c:v>
                </c:pt>
                <c:pt idx="13">
                  <c:v>1.4</c:v>
                </c:pt>
              </c:numCache>
            </c:numRef>
          </c:cat>
          <c:val>
            <c:numRef>
              <c:f>Sheet1!$B$2:$B$15</c:f>
              <c:numCache>
                <c:formatCode>0%</c:formatCode>
                <c:ptCount val="14"/>
                <c:pt idx="0">
                  <c:v>0.01</c:v>
                </c:pt>
                <c:pt idx="1">
                  <c:v>0.01</c:v>
                </c:pt>
                <c:pt idx="2">
                  <c:v>0.02</c:v>
                </c:pt>
                <c:pt idx="3">
                  <c:v>0.07</c:v>
                </c:pt>
                <c:pt idx="4">
                  <c:v>0.09</c:v>
                </c:pt>
                <c:pt idx="5">
                  <c:v>0.3</c:v>
                </c:pt>
                <c:pt idx="6">
                  <c:v>0.2</c:v>
                </c:pt>
                <c:pt idx="7">
                  <c:v>0.11</c:v>
                </c:pt>
                <c:pt idx="8">
                  <c:v>0.08</c:v>
                </c:pt>
                <c:pt idx="9">
                  <c:v>0.08</c:v>
                </c:pt>
                <c:pt idx="10">
                  <c:v>0.01</c:v>
                </c:pt>
                <c:pt idx="11">
                  <c:v>0.01</c:v>
                </c:pt>
                <c:pt idx="12">
                  <c:v>0.005</c:v>
                </c:pt>
                <c:pt idx="13">
                  <c:v>0.00294909752962185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0"/>
        <c:axId val="2110043192"/>
        <c:axId val="2110035032"/>
      </c:barChart>
      <c:catAx>
        <c:axId val="2110043192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2110035032"/>
        <c:crosses val="autoZero"/>
        <c:auto val="1"/>
        <c:lblAlgn val="ctr"/>
        <c:lblOffset val="100"/>
        <c:noMultiLvlLbl val="0"/>
      </c:catAx>
      <c:valAx>
        <c:axId val="2110035032"/>
        <c:scaling>
          <c:orientation val="minMax"/>
        </c:scaling>
        <c:delete val="1"/>
        <c:axPos val="l"/>
        <c:numFmt formatCode="0%" sourceLinked="1"/>
        <c:majorTickMark val="out"/>
        <c:minorTickMark val="none"/>
        <c:tickLblPos val="nextTo"/>
        <c:crossAx val="2110043192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>
                <a:solidFill>
                  <a:srgbClr val="FFFFFF"/>
                </a:solidFill>
              </a:defRPr>
            </a:pPr>
            <a:r>
              <a:rPr lang="en-US" sz="1400" b="1" i="0" dirty="0" smtClean="0">
                <a:solidFill>
                  <a:srgbClr val="FFFFFF"/>
                </a:solidFill>
                <a:latin typeface="Century Schoolbook"/>
                <a:cs typeface="Century Schoolbook"/>
              </a:rPr>
              <a:t>Relative </a:t>
            </a:r>
            <a:r>
              <a:rPr lang="en-US" sz="1400" b="1" i="0" dirty="0" smtClean="0">
                <a:solidFill>
                  <a:srgbClr val="FFFFFF"/>
                </a:solidFill>
                <a:latin typeface="Century Schoolbook"/>
                <a:cs typeface="Century Schoolbook"/>
              </a:rPr>
              <a:t>Importance (R^2: .483)</a:t>
            </a:r>
            <a:endParaRPr lang="en-US" sz="1400" b="1" i="0" dirty="0">
              <a:solidFill>
                <a:srgbClr val="FFFFFF"/>
              </a:solidFill>
              <a:latin typeface="Century Schoolbook"/>
              <a:cs typeface="Century Schoolbook"/>
            </a:endParaRPr>
          </a:p>
        </c:rich>
      </c:tx>
      <c:layout>
        <c:manualLayout>
          <c:xMode val="edge"/>
          <c:yMode val="edge"/>
          <c:x val="0.0987926509186351"/>
          <c:y val="0.0"/>
        </c:manualLayout>
      </c:layout>
      <c:overlay val="0"/>
    </c:title>
    <c:autoTitleDeleted val="0"/>
    <c:plotArea>
      <c:layout>
        <c:manualLayout>
          <c:layoutTarget val="inner"/>
          <c:xMode val="edge"/>
          <c:yMode val="edge"/>
          <c:x val="0.0234648292817054"/>
          <c:y val="0.129429205739814"/>
          <c:w val="0.667849343832021"/>
          <c:h val="0.753183251165137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5"/>
            </a:solidFill>
          </c:spPr>
          <c:invertIfNegative val="0"/>
          <c:dLbls>
            <c:txPr>
              <a:bodyPr/>
              <a:lstStyle/>
              <a:p>
                <a:pPr>
                  <a:defRPr sz="1400" b="1">
                    <a:solidFill>
                      <a:schemeClr val="bg1"/>
                    </a:solidFill>
                    <a:latin typeface="Century Schoolbook"/>
                    <a:cs typeface="Century Schoolbook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numRef>
              <c:f>Sheet1!$A$2:$A$7</c:f>
              <c:numCache>
                <c:formatCode>General</c:formatCode>
                <c:ptCount val="6"/>
              </c:numCache>
            </c:numRef>
          </c:cat>
          <c:val>
            <c:numRef>
              <c:f>Sheet1!$B$2:$B$7</c:f>
              <c:numCache>
                <c:formatCode>0.0%</c:formatCode>
                <c:ptCount val="6"/>
                <c:pt idx="0">
                  <c:v>0.04950092</c:v>
                </c:pt>
                <c:pt idx="1">
                  <c:v>0.09003417</c:v>
                </c:pt>
                <c:pt idx="2">
                  <c:v>0.09074952</c:v>
                </c:pt>
                <c:pt idx="3">
                  <c:v>0.1602065</c:v>
                </c:pt>
                <c:pt idx="4">
                  <c:v>0.2772722</c:v>
                </c:pt>
                <c:pt idx="5">
                  <c:v>0.33223669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0"/>
        <c:axId val="-2138200344"/>
        <c:axId val="-2134818584"/>
      </c:barChart>
      <c:catAx>
        <c:axId val="-213820034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one"/>
        <c:spPr>
          <a:ln>
            <a:noFill/>
          </a:ln>
        </c:spPr>
        <c:crossAx val="-2134818584"/>
        <c:crosses val="autoZero"/>
        <c:auto val="1"/>
        <c:lblAlgn val="ctr"/>
        <c:lblOffset val="100"/>
        <c:noMultiLvlLbl val="0"/>
      </c:catAx>
      <c:valAx>
        <c:axId val="-2134818584"/>
        <c:scaling>
          <c:orientation val="minMax"/>
        </c:scaling>
        <c:delete val="1"/>
        <c:axPos val="b"/>
        <c:numFmt formatCode="0.0%" sourceLinked="1"/>
        <c:majorTickMark val="out"/>
        <c:minorTickMark val="none"/>
        <c:tickLblPos val="nextTo"/>
        <c:crossAx val="-2138200344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7FB8DE-E800-2D40-8780-26A1E3340607}" type="datetimeFigureOut">
              <a:rPr lang="en-US" smtClean="0"/>
              <a:t>8/19/15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F50505-71D7-7D4D-ABAB-C863D64236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85350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3D4729-1176-8648-9F70-1F1673C8FBD5}" type="datetimeFigureOut">
              <a:rPr lang="en-US" smtClean="0"/>
              <a:t>8/19/15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163E84-96EB-814D-B3AE-D927CE96D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11189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>
                <a:solidFill>
                  <a:schemeClr val="accent6">
                    <a:lumMod val="20000"/>
                    <a:lumOff val="80000"/>
                  </a:schemeClr>
                </a:solidFill>
                <a:latin typeface="Century Schoolbook"/>
                <a:cs typeface="Century Schoolbook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accent6">
                    <a:lumMod val="20000"/>
                    <a:lumOff val="80000"/>
                  </a:schemeClr>
                </a:solidFill>
                <a:latin typeface="Century Schoolbook"/>
                <a:cs typeface="Century Schoolbook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6">
                    <a:lumMod val="20000"/>
                    <a:lumOff val="80000"/>
                  </a:schemeClr>
                </a:solidFill>
                <a:latin typeface="Century Schoolbook"/>
                <a:cs typeface="Century Schoolbook"/>
              </a:defRPr>
            </a:lvl1pPr>
          </a:lstStyle>
          <a:p>
            <a:fld id="{FF35DF28-837A-BD4D-BCC0-4DBF858C7CEA}" type="datetime1">
              <a:rPr lang="en-US" smtClean="0"/>
              <a:t>8/19/15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6">
                    <a:lumMod val="20000"/>
                    <a:lumOff val="80000"/>
                  </a:schemeClr>
                </a:solidFill>
                <a:latin typeface="Century Schoolbook"/>
                <a:cs typeface="Century Schoolbook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6">
                    <a:lumMod val="20000"/>
                    <a:lumOff val="80000"/>
                  </a:schemeClr>
                </a:solidFill>
                <a:latin typeface="Century Schoolbook"/>
                <a:cs typeface="Century Schoolbook"/>
              </a:defRPr>
            </a:lvl1pPr>
          </a:lstStyle>
          <a:p>
            <a:fld id="{AF88E988-FB04-AB4E-BE5A-59F242AF7F7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351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29B57-8AEC-C241-B495-83435DCB4AF0}" type="datetime1">
              <a:rPr lang="en-US" smtClean="0"/>
              <a:t>8/19/15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317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861D2-A80E-F74E-AC3B-80A1B82A60A5}" type="datetime1">
              <a:rPr lang="en-US" smtClean="0"/>
              <a:t>8/19/15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9964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EFECE7"/>
                </a:solidFill>
                <a:latin typeface="Century Schoolbook"/>
                <a:cs typeface="Century Schoolbook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rgbClr val="EFECE7"/>
                </a:solidFill>
                <a:latin typeface="Century Schoolbook"/>
                <a:cs typeface="Century Schoolbook"/>
              </a:defRPr>
            </a:lvl1pPr>
            <a:lvl2pPr>
              <a:defRPr>
                <a:solidFill>
                  <a:srgbClr val="EFECE7"/>
                </a:solidFill>
                <a:latin typeface="Century Schoolbook"/>
                <a:cs typeface="Century Schoolbook"/>
              </a:defRPr>
            </a:lvl2pPr>
            <a:lvl3pPr>
              <a:defRPr>
                <a:solidFill>
                  <a:srgbClr val="EFECE7"/>
                </a:solidFill>
                <a:latin typeface="Century Schoolbook"/>
                <a:cs typeface="Century Schoolbook"/>
              </a:defRPr>
            </a:lvl3pPr>
            <a:lvl4pPr>
              <a:defRPr>
                <a:solidFill>
                  <a:srgbClr val="EFECE7"/>
                </a:solidFill>
                <a:latin typeface="Century Schoolbook"/>
                <a:cs typeface="Century Schoolbook"/>
              </a:defRPr>
            </a:lvl4pPr>
            <a:lvl5pPr>
              <a:defRPr>
                <a:solidFill>
                  <a:srgbClr val="EFECE7"/>
                </a:solidFill>
                <a:latin typeface="Century Schoolbook"/>
                <a:cs typeface="Century Schoolbook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EFECE7"/>
                </a:solidFill>
                <a:latin typeface="Century Schoolbook"/>
                <a:cs typeface="Century Schoolbook"/>
              </a:defRPr>
            </a:lvl1pPr>
          </a:lstStyle>
          <a:p>
            <a:fld id="{EFE79288-6854-E241-9D6A-3A7B27047010}" type="datetime1">
              <a:rPr lang="en-US" smtClean="0"/>
              <a:t>8/19/15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EFECE7"/>
                </a:solidFill>
                <a:latin typeface="Century Schoolbook"/>
                <a:cs typeface="Century Schoolbook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EFECE7"/>
                </a:solidFill>
                <a:latin typeface="Century Schoolbook"/>
                <a:cs typeface="Century Schoolbook"/>
              </a:defRPr>
            </a:lvl1pPr>
          </a:lstStyle>
          <a:p>
            <a:fld id="{2066355A-084C-D24E-9AD2-7E4FC41EA62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382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82706-4FB7-F243-AE17-FB8F9DFDF013}" type="datetime1">
              <a:rPr lang="en-US" smtClean="0"/>
              <a:t>8/19/15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F2B4D-6B12-4EDF-87BB-2B55CECB661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394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AE7EF-DDD9-B849-ADFC-50DB508F5E1B}" type="datetime1">
              <a:rPr lang="en-US" smtClean="0"/>
              <a:t>8/19/15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594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FCB41-7F31-9247-B5C5-F3BC553865AD}" type="datetime1">
              <a:rPr lang="en-US" smtClean="0"/>
              <a:t>8/19/15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824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15498-B8E8-1A4D-AB65-BC38A286D5CB}" type="datetime1">
              <a:rPr lang="en-US" smtClean="0"/>
              <a:t>8/19/15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712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0757A-2058-CB4F-B2E0-9C2C8A9B8D9B}" type="datetime1">
              <a:rPr lang="en-US" smtClean="0"/>
              <a:t>8/19/15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224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749FC-B8B1-8B43-9DF7-7AC20038B723}" type="datetime1">
              <a:rPr lang="en-US" smtClean="0"/>
              <a:t>8/19/15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accent3">
                  <a:shade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8220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DD2D1-6674-F042-867E-28C1DE8F9721}" type="datetime1">
              <a:rPr lang="en-US" smtClean="0"/>
              <a:t>8/19/15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983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EFECE7"/>
                </a:solidFill>
                <a:latin typeface="Century Schoolbook"/>
                <a:cs typeface="Century Schoolbook"/>
              </a:defRPr>
            </a:lvl1pPr>
          </a:lstStyle>
          <a:p>
            <a:fld id="{71D300DE-1382-F24A-B954-4EF40A623F0F}" type="datetime1">
              <a:rPr lang="en-US" smtClean="0"/>
              <a:t>8/19/15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EFECE7"/>
                </a:solidFill>
                <a:latin typeface="Century Schoolbook"/>
                <a:cs typeface="Century Schoolbook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FECE7"/>
                </a:solidFill>
                <a:latin typeface="Century Schoolbook"/>
                <a:cs typeface="Century Schoolbook"/>
              </a:defRPr>
            </a:lvl1pPr>
          </a:lstStyle>
          <a:p>
            <a:fld id="{2066355A-084C-D24E-9AD2-7E4FC41EA62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843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456" r:id="rId1"/>
    <p:sldLayoutId id="2147493457" r:id="rId2"/>
    <p:sldLayoutId id="2147493458" r:id="rId3"/>
    <p:sldLayoutId id="2147493459" r:id="rId4"/>
    <p:sldLayoutId id="2147493460" r:id="rId5"/>
    <p:sldLayoutId id="2147493461" r:id="rId6"/>
    <p:sldLayoutId id="2147493462" r:id="rId7"/>
    <p:sldLayoutId id="2147493463" r:id="rId8"/>
    <p:sldLayoutId id="2147493464" r:id="rId9"/>
    <p:sldLayoutId id="2147493465" r:id="rId10"/>
    <p:sldLayoutId id="2147493466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rgbClr val="EFECE7"/>
          </a:solidFill>
          <a:latin typeface="Century Schoolbook"/>
          <a:ea typeface="+mj-ea"/>
          <a:cs typeface="Century Schoolbook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rgbClr val="EFECE7"/>
          </a:solidFill>
          <a:latin typeface="Century Schoolbook"/>
          <a:ea typeface="+mn-ea"/>
          <a:cs typeface="Century Schoolbook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rgbClr val="EFECE7"/>
          </a:solidFill>
          <a:latin typeface="Century Schoolbook"/>
          <a:ea typeface="+mn-ea"/>
          <a:cs typeface="Century Schoolbook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rgbClr val="EFECE7"/>
          </a:solidFill>
          <a:latin typeface="Century Schoolbook"/>
          <a:ea typeface="+mn-ea"/>
          <a:cs typeface="Century Schoolbook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rgbClr val="EFECE7"/>
          </a:solidFill>
          <a:latin typeface="Century Schoolbook"/>
          <a:ea typeface="+mn-ea"/>
          <a:cs typeface="Century Schoolbook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rgbClr val="EFECE7"/>
          </a:solidFill>
          <a:latin typeface="Century Schoolbook"/>
          <a:ea typeface="+mn-ea"/>
          <a:cs typeface="Century Schoolbook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Relationship Id="rId3" Type="http://schemas.openxmlformats.org/officeDocument/2006/relationships/chart" Target="../charts/char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89981"/>
            <a:ext cx="7772400" cy="1470025"/>
          </a:xfrm>
        </p:spPr>
        <p:txBody>
          <a:bodyPr>
            <a:noAutofit/>
          </a:bodyPr>
          <a:lstStyle/>
          <a:p>
            <a:r>
              <a:rPr lang="en-US" b="1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Century Schoolbook"/>
                <a:cs typeface="Century Schoolbook"/>
              </a:rPr>
              <a:t>Roster Construction and Offensive Consistency</a:t>
            </a:r>
            <a:endParaRPr lang="en-US" b="1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Century Schoolbook"/>
              <a:cs typeface="Century Schoolbook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286574"/>
            <a:ext cx="6400800" cy="1752600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Century Schoolbook"/>
                <a:cs typeface="Century Schoolbook"/>
              </a:rPr>
              <a:t>Bill Petti</a:t>
            </a:r>
          </a:p>
          <a:p>
            <a:r>
              <a:rPr lang="en-US" sz="2000" b="1" dirty="0" err="1" smtClean="0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Century Schoolbook"/>
                <a:cs typeface="Century Schoolbook"/>
              </a:rPr>
              <a:t>Saberseminar</a:t>
            </a:r>
            <a:endParaRPr lang="en-US" sz="2000" b="1" dirty="0" smtClean="0">
              <a:solidFill>
                <a:schemeClr val="accent6">
                  <a:lumMod val="40000"/>
                  <a:lumOff val="60000"/>
                </a:schemeClr>
              </a:solidFill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  <a:latin typeface="Century Schoolbook"/>
              <a:cs typeface="Century Schoolbook"/>
            </a:endParaRPr>
          </a:p>
          <a:p>
            <a:r>
              <a:rPr lang="en-US" sz="2000" b="1" dirty="0" smtClean="0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a:rPr>
              <a:t>August 2015</a:t>
            </a:r>
            <a:endParaRPr lang="en-US" sz="2000" b="1" dirty="0" smtClean="0">
              <a:solidFill>
                <a:schemeClr val="accent6">
                  <a:lumMod val="40000"/>
                  <a:lumOff val="60000"/>
                </a:schemeClr>
              </a:solidFill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  <a:latin typeface="Century Schoolbook"/>
              <a:cs typeface="Century Schoolbook"/>
            </a:endParaRPr>
          </a:p>
          <a:p>
            <a:r>
              <a:rPr lang="en-US" sz="2000" b="1" dirty="0" smtClean="0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a:rPr>
              <a:t>Boston, MA</a:t>
            </a:r>
            <a:endParaRPr lang="en-US" sz="2000" b="1" dirty="0">
              <a:solidFill>
                <a:schemeClr val="accent6">
                  <a:lumMod val="40000"/>
                  <a:lumOff val="60000"/>
                </a:schemeClr>
              </a:solidFill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  <a:latin typeface="Century Schoolbook"/>
              <a:cs typeface="Century Schoolbook"/>
            </a:endParaRPr>
          </a:p>
        </p:txBody>
      </p:sp>
    </p:spTree>
    <p:extLst>
      <p:ext uri="{BB962C8B-B14F-4D97-AF65-F5344CB8AC3E}">
        <p14:creationId xmlns:p14="http://schemas.microsoft.com/office/powerpoint/2010/main" val="6053268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9168"/>
            <a:ext cx="8229600" cy="677958"/>
          </a:xfrm>
        </p:spPr>
        <p:txBody>
          <a:bodyPr>
            <a:noAutofit/>
          </a:bodyPr>
          <a:lstStyle/>
          <a:p>
            <a:r>
              <a:rPr lang="en-US" sz="3200" b="1" dirty="0" smtClean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Better Reason (cont.)</a:t>
            </a:r>
            <a:endParaRPr lang="en-US" sz="3200" b="1" dirty="0">
              <a:solidFill>
                <a:schemeClr val="accent6">
                  <a:lumMod val="20000"/>
                  <a:lumOff val="80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11680"/>
            <a:ext cx="8229600" cy="5151703"/>
          </a:xfrm>
        </p:spPr>
        <p:txBody>
          <a:bodyPr>
            <a:normAutofit/>
          </a:bodyPr>
          <a:lstStyle/>
          <a:p>
            <a:r>
              <a:rPr lang="en-US" sz="2800" dirty="0" smtClean="0"/>
              <a:t>Teams </a:t>
            </a:r>
            <a:r>
              <a:rPr lang="en-US" sz="2800" dirty="0" smtClean="0"/>
              <a:t>with optimized run prevention </a:t>
            </a:r>
            <a:r>
              <a:rPr lang="en-US" sz="2800" dirty="0" smtClean="0"/>
              <a:t>and </a:t>
            </a:r>
            <a:r>
              <a:rPr lang="en-US" sz="2800" dirty="0" smtClean="0"/>
              <a:t>run scoring consistency </a:t>
            </a:r>
            <a:r>
              <a:rPr lang="en-US" sz="2800" dirty="0" smtClean="0"/>
              <a:t>win, </a:t>
            </a:r>
            <a:r>
              <a:rPr lang="en-US" sz="2800" dirty="0" smtClean="0"/>
              <a:t>on average, </a:t>
            </a:r>
            <a:r>
              <a:rPr lang="en-US" sz="2800" dirty="0" smtClean="0"/>
              <a:t> two more </a:t>
            </a:r>
            <a:r>
              <a:rPr lang="en-US" sz="2800" dirty="0" smtClean="0"/>
              <a:t>games above their Pythagorean </a:t>
            </a:r>
            <a:r>
              <a:rPr lang="en-US" sz="2800" dirty="0" smtClean="0"/>
              <a:t>Expectation*</a:t>
            </a:r>
            <a:endParaRPr lang="en-US" sz="2800" dirty="0" smtClean="0">
              <a:solidFill>
                <a:srgbClr val="EFECE7"/>
              </a:solidFill>
            </a:endParaRPr>
          </a:p>
          <a:p>
            <a:pPr lvl="1"/>
            <a:endParaRPr lang="en-US" sz="24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0" y="6392451"/>
            <a:ext cx="835019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 smtClean="0">
                <a:solidFill>
                  <a:schemeClr val="bg1"/>
                </a:solidFill>
                <a:latin typeface="Georgia"/>
                <a:cs typeface="Georgia"/>
              </a:rPr>
              <a:t>*The Hardball Times, 2014, </a:t>
            </a:r>
            <a:r>
              <a:rPr lang="en-US" sz="1100" b="1" dirty="0">
                <a:solidFill>
                  <a:schemeClr val="bg1"/>
                </a:solidFill>
                <a:latin typeface="Georgia"/>
                <a:cs typeface="Georgia"/>
              </a:rPr>
              <a:t>http://</a:t>
            </a:r>
            <a:r>
              <a:rPr lang="en-US" sz="1100" b="1" dirty="0" err="1">
                <a:solidFill>
                  <a:schemeClr val="bg1"/>
                </a:solidFill>
                <a:latin typeface="Georgia"/>
                <a:cs typeface="Georgia"/>
              </a:rPr>
              <a:t>www.hardballtimes.com</a:t>
            </a:r>
            <a:r>
              <a:rPr lang="en-US" sz="1100" b="1" dirty="0">
                <a:solidFill>
                  <a:schemeClr val="bg1"/>
                </a:solidFill>
                <a:latin typeface="Georgia"/>
                <a:cs typeface="Georgia"/>
              </a:rPr>
              <a:t>/the-value-of-inconsistent-play-in-major-league-baseball/</a:t>
            </a:r>
            <a:endParaRPr lang="en-US" sz="1100" b="1" dirty="0">
              <a:solidFill>
                <a:schemeClr val="bg1"/>
              </a:solidFill>
              <a:latin typeface="Georgia"/>
              <a:cs typeface="Georgia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8781" y="2435526"/>
            <a:ext cx="6206435" cy="3804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95258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9168"/>
            <a:ext cx="8229600" cy="677958"/>
          </a:xfrm>
        </p:spPr>
        <p:txBody>
          <a:bodyPr>
            <a:noAutofit/>
          </a:bodyPr>
          <a:lstStyle/>
          <a:p>
            <a:r>
              <a:rPr lang="en-US" sz="3200" b="1" dirty="0" smtClean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Better Reason (cont.)</a:t>
            </a:r>
            <a:endParaRPr lang="en-US" sz="3200" b="1" dirty="0">
              <a:solidFill>
                <a:schemeClr val="accent6">
                  <a:lumMod val="20000"/>
                  <a:lumOff val="80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11680"/>
            <a:ext cx="8229600" cy="515170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800" dirty="0"/>
          </a:p>
          <a:p>
            <a:r>
              <a:rPr lang="en-US" sz="2800" dirty="0" smtClean="0"/>
              <a:t>Controlling for Run Prevention, winning is driven by Run Scoring – so, teams want to score as much as possible</a:t>
            </a:r>
          </a:p>
          <a:p>
            <a:r>
              <a:rPr lang="en-US" sz="2800" dirty="0" smtClean="0"/>
              <a:t>But when it comes to </a:t>
            </a:r>
            <a:r>
              <a:rPr lang="en-US" sz="2800" b="1" u="sng" dirty="0" smtClean="0"/>
              <a:t>outperforming their expected wins</a:t>
            </a:r>
            <a:r>
              <a:rPr lang="en-US" sz="2800" dirty="0" smtClean="0"/>
              <a:t> given their run differential, a more consistent offense is better</a:t>
            </a:r>
            <a:r>
              <a:rPr lang="en-US" sz="2800" dirty="0" smtClean="0"/>
              <a:t>*</a:t>
            </a:r>
            <a:endParaRPr lang="en-US" sz="2800" dirty="0" smtClean="0">
              <a:solidFill>
                <a:srgbClr val="EFECE7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0" y="6392451"/>
            <a:ext cx="835019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 smtClean="0">
                <a:solidFill>
                  <a:schemeClr val="bg1"/>
                </a:solidFill>
                <a:latin typeface="Georgia"/>
                <a:cs typeface="Georgia"/>
              </a:rPr>
              <a:t>*The Hardball Times, 2014, </a:t>
            </a:r>
            <a:r>
              <a:rPr lang="en-US" sz="1100" b="1" dirty="0">
                <a:solidFill>
                  <a:schemeClr val="bg1"/>
                </a:solidFill>
                <a:latin typeface="Georgia"/>
                <a:cs typeface="Georgia"/>
              </a:rPr>
              <a:t>http://</a:t>
            </a:r>
            <a:r>
              <a:rPr lang="en-US" sz="1100" b="1" dirty="0" err="1">
                <a:solidFill>
                  <a:schemeClr val="bg1"/>
                </a:solidFill>
                <a:latin typeface="Georgia"/>
                <a:cs typeface="Georgia"/>
              </a:rPr>
              <a:t>www.hardballtimes.com</a:t>
            </a:r>
            <a:r>
              <a:rPr lang="en-US" sz="1100" b="1" dirty="0">
                <a:solidFill>
                  <a:schemeClr val="bg1"/>
                </a:solidFill>
                <a:latin typeface="Georgia"/>
                <a:cs typeface="Georgia"/>
              </a:rPr>
              <a:t>/the-value-of-inconsistent-play-in-major-league-baseball/</a:t>
            </a:r>
            <a:endParaRPr lang="en-US" sz="1100" b="1" dirty="0">
              <a:solidFill>
                <a:schemeClr val="bg1"/>
              </a:solidFill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34196129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973685"/>
            <a:ext cx="8229600" cy="677958"/>
          </a:xfrm>
        </p:spPr>
        <p:txBody>
          <a:bodyPr>
            <a:noAutofit/>
          </a:bodyPr>
          <a:lstStyle/>
          <a:p>
            <a:r>
              <a:rPr lang="en-US" sz="3200" b="1" dirty="0" smtClean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So how do you quantify consistency?</a:t>
            </a:r>
            <a:endParaRPr lang="en-US" sz="3200" b="1" dirty="0">
              <a:solidFill>
                <a:schemeClr val="accent6">
                  <a:lumMod val="20000"/>
                  <a:lumOff val="80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4951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9168"/>
            <a:ext cx="8229600" cy="677958"/>
          </a:xfrm>
        </p:spPr>
        <p:txBody>
          <a:bodyPr>
            <a:noAutofit/>
          </a:bodyPr>
          <a:lstStyle/>
          <a:p>
            <a:r>
              <a:rPr lang="en-US" sz="3600" b="1" dirty="0" smtClean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Decisions, decisions, decisions…</a:t>
            </a:r>
            <a:endParaRPr lang="en-US" sz="3600" b="1" dirty="0">
              <a:solidFill>
                <a:schemeClr val="accent6">
                  <a:lumMod val="20000"/>
                  <a:lumOff val="80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83181"/>
            <a:ext cx="8229600" cy="5537648"/>
          </a:xfrm>
        </p:spPr>
        <p:txBody>
          <a:bodyPr>
            <a:noAutofit/>
          </a:bodyPr>
          <a:lstStyle/>
          <a:p>
            <a:r>
              <a:rPr lang="en-US" sz="2400" dirty="0" smtClean="0"/>
              <a:t>The most recent approach that I’ve applied to teams is the use of Gini </a:t>
            </a:r>
            <a:r>
              <a:rPr lang="en-US" sz="2400" dirty="0" smtClean="0"/>
              <a:t>coefficients</a:t>
            </a:r>
          </a:p>
          <a:p>
            <a:endParaRPr lang="en-US" sz="2400" dirty="0" smtClean="0"/>
          </a:p>
          <a:p>
            <a:r>
              <a:rPr lang="en-US" sz="2400" dirty="0" smtClean="0"/>
              <a:t>Gini coefficients provide a measure of how equally some value is distributed amongst a </a:t>
            </a:r>
            <a:r>
              <a:rPr lang="en-US" sz="2400" dirty="0" smtClean="0"/>
              <a:t>population</a:t>
            </a:r>
          </a:p>
          <a:p>
            <a:endParaRPr lang="en-US" sz="2400" dirty="0" smtClean="0"/>
          </a:p>
          <a:p>
            <a:r>
              <a:rPr lang="en-US" sz="2400" dirty="0" smtClean="0"/>
              <a:t>Most commonly applied by economists to measure income and wealth inequality in a </a:t>
            </a:r>
            <a:r>
              <a:rPr lang="en-US" sz="2400" dirty="0" smtClean="0"/>
              <a:t>country</a:t>
            </a:r>
          </a:p>
          <a:p>
            <a:endParaRPr lang="en-US" sz="2400" dirty="0" smtClean="0"/>
          </a:p>
          <a:p>
            <a:r>
              <a:rPr lang="en-US" sz="2400" dirty="0" smtClean="0"/>
              <a:t>The measure </a:t>
            </a:r>
            <a:r>
              <a:rPr lang="en-US" sz="2400" dirty="0" smtClean="0"/>
              <a:t>is </a:t>
            </a:r>
            <a:r>
              <a:rPr lang="en-US" sz="2400" dirty="0" smtClean="0"/>
              <a:t>far from </a:t>
            </a:r>
            <a:r>
              <a:rPr lang="en-US" sz="2400" dirty="0" smtClean="0"/>
              <a:t>perfect</a:t>
            </a:r>
          </a:p>
          <a:p>
            <a:pPr lvl="1"/>
            <a:r>
              <a:rPr lang="en-US" sz="2000" dirty="0" smtClean="0"/>
              <a:t>It’s great for data that isn’t normally distributed</a:t>
            </a:r>
          </a:p>
          <a:p>
            <a:pPr lvl="1"/>
            <a:r>
              <a:rPr lang="en-US" sz="2000" dirty="0" smtClean="0"/>
              <a:t>But it doesn’t handle negative values well</a:t>
            </a:r>
          </a:p>
          <a:p>
            <a:pPr lvl="1"/>
            <a:r>
              <a:rPr lang="en-US" sz="2000" dirty="0" smtClean="0"/>
              <a:t>And different distributions can give you the same Gini coefficient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664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9168"/>
            <a:ext cx="8229600" cy="677958"/>
          </a:xfrm>
        </p:spPr>
        <p:txBody>
          <a:bodyPr>
            <a:noAutofit/>
          </a:bodyPr>
          <a:lstStyle/>
          <a:p>
            <a:r>
              <a:rPr lang="en-US" sz="3600" b="1" dirty="0" smtClean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Example of Gini Coefficients</a:t>
            </a:r>
            <a:endParaRPr lang="en-US" sz="3600" b="1" dirty="0">
              <a:solidFill>
                <a:schemeClr val="accent6">
                  <a:lumMod val="20000"/>
                  <a:lumOff val="80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27966"/>
            <a:ext cx="8229600" cy="89464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 smtClean="0"/>
              <a:t>Let’s say we have the following two countries and the values represent the income for each individual citizen</a:t>
            </a:r>
          </a:p>
          <a:p>
            <a:pPr marL="0" indent="0">
              <a:buNone/>
            </a:pPr>
            <a:endParaRPr lang="en-US" sz="20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pPr/>
              <a:t>13</a:t>
            </a:fld>
            <a:endParaRPr lang="en-US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9320884"/>
              </p:ext>
            </p:extLst>
          </p:nvPr>
        </p:nvGraphicFramePr>
        <p:xfrm>
          <a:off x="457200" y="1877830"/>
          <a:ext cx="2501924" cy="484364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50962"/>
                <a:gridCol w="1250962"/>
              </a:tblGrid>
              <a:tr h="30272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chemeClr val="bg1"/>
                          </a:solidFill>
                          <a:effectLst/>
                          <a:latin typeface="Arial"/>
                        </a:rPr>
                        <a:t>Country A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chemeClr val="bg1"/>
                          </a:solidFill>
                          <a:effectLst/>
                          <a:latin typeface="Arial"/>
                        </a:rPr>
                        <a:t>Country B</a:t>
                      </a:r>
                    </a:p>
                  </a:txBody>
                  <a:tcPr marL="12700" marR="12700" marT="12700" marB="0" anchor="b"/>
                </a:tc>
              </a:tr>
              <a:tr h="30272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Arial"/>
                        </a:rPr>
                        <a:t> $1 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Arial"/>
                        </a:rPr>
                        <a:t> $30 </a:t>
                      </a:r>
                    </a:p>
                  </a:txBody>
                  <a:tcPr marL="12700" marR="12700" marT="12700" marB="0" anchor="b"/>
                </a:tc>
              </a:tr>
              <a:tr h="30272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chemeClr val="bg1"/>
                          </a:solidFill>
                          <a:effectLst/>
                          <a:latin typeface="Arial"/>
                        </a:rPr>
                        <a:t> $1 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chemeClr val="bg1"/>
                          </a:solidFill>
                          <a:effectLst/>
                          <a:latin typeface="Arial"/>
                        </a:rPr>
                        <a:t> $35 </a:t>
                      </a:r>
                    </a:p>
                  </a:txBody>
                  <a:tcPr marL="12700" marR="12700" marT="12700" marB="0" anchor="b"/>
                </a:tc>
              </a:tr>
              <a:tr h="30272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Arial"/>
                        </a:rPr>
                        <a:t> $1 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chemeClr val="bg1"/>
                          </a:solidFill>
                          <a:effectLst/>
                          <a:latin typeface="Arial"/>
                        </a:rPr>
                        <a:t> $40 </a:t>
                      </a:r>
                    </a:p>
                  </a:txBody>
                  <a:tcPr marL="12700" marR="12700" marT="12700" marB="0" anchor="b"/>
                </a:tc>
              </a:tr>
              <a:tr h="30272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chemeClr val="bg1"/>
                          </a:solidFill>
                          <a:effectLst/>
                          <a:latin typeface="Arial"/>
                        </a:rPr>
                        <a:t> $3 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chemeClr val="bg1"/>
                          </a:solidFill>
                          <a:effectLst/>
                          <a:latin typeface="Arial"/>
                        </a:rPr>
                        <a:t> $45 </a:t>
                      </a:r>
                    </a:p>
                  </a:txBody>
                  <a:tcPr marL="12700" marR="12700" marT="12700" marB="0" anchor="b"/>
                </a:tc>
              </a:tr>
              <a:tr h="30272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Arial"/>
                        </a:rPr>
                        <a:t> $3 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chemeClr val="bg1"/>
                          </a:solidFill>
                          <a:effectLst/>
                          <a:latin typeface="Arial"/>
                        </a:rPr>
                        <a:t> $50 </a:t>
                      </a:r>
                    </a:p>
                  </a:txBody>
                  <a:tcPr marL="12700" marR="12700" marT="12700" marB="0" anchor="b"/>
                </a:tc>
              </a:tr>
              <a:tr h="30272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chemeClr val="bg1"/>
                          </a:solidFill>
                          <a:effectLst/>
                          <a:latin typeface="Arial"/>
                        </a:rPr>
                        <a:t> $3 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chemeClr val="bg1"/>
                          </a:solidFill>
                          <a:effectLst/>
                          <a:latin typeface="Arial"/>
                        </a:rPr>
                        <a:t> $55 </a:t>
                      </a:r>
                    </a:p>
                  </a:txBody>
                  <a:tcPr marL="12700" marR="12700" marT="12700" marB="0" anchor="b"/>
                </a:tc>
              </a:tr>
              <a:tr h="30272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Arial"/>
                        </a:rPr>
                        <a:t> $4 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Arial"/>
                        </a:rPr>
                        <a:t> $60 </a:t>
                      </a:r>
                    </a:p>
                  </a:txBody>
                  <a:tcPr marL="12700" marR="12700" marT="12700" marB="0" anchor="b"/>
                </a:tc>
              </a:tr>
              <a:tr h="30272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chemeClr val="bg1"/>
                          </a:solidFill>
                          <a:effectLst/>
                          <a:latin typeface="Arial"/>
                        </a:rPr>
                        <a:t> $5 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chemeClr val="bg1"/>
                          </a:solidFill>
                          <a:effectLst/>
                          <a:latin typeface="Arial"/>
                        </a:rPr>
                        <a:t> $65 </a:t>
                      </a:r>
                    </a:p>
                  </a:txBody>
                  <a:tcPr marL="12700" marR="12700" marT="12700" marB="0" anchor="b"/>
                </a:tc>
              </a:tr>
              <a:tr h="30272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chemeClr val="bg1"/>
                          </a:solidFill>
                          <a:effectLst/>
                          <a:latin typeface="Arial"/>
                        </a:rPr>
                        <a:t> $5 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chemeClr val="bg1"/>
                          </a:solidFill>
                          <a:effectLst/>
                          <a:latin typeface="Arial"/>
                        </a:rPr>
                        <a:t> $70 </a:t>
                      </a:r>
                    </a:p>
                  </a:txBody>
                  <a:tcPr marL="12700" marR="12700" marT="12700" marB="0" anchor="b"/>
                </a:tc>
              </a:tr>
              <a:tr h="30272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chemeClr val="bg1"/>
                          </a:solidFill>
                          <a:effectLst/>
                          <a:latin typeface="Arial"/>
                        </a:rPr>
                        <a:t> $16 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Arial"/>
                        </a:rPr>
                        <a:t> $75 </a:t>
                      </a:r>
                    </a:p>
                  </a:txBody>
                  <a:tcPr marL="12700" marR="12700" marT="12700" marB="0" anchor="b"/>
                </a:tc>
              </a:tr>
              <a:tr h="30272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chemeClr val="bg1"/>
                          </a:solidFill>
                          <a:effectLst/>
                          <a:latin typeface="Arial"/>
                        </a:rPr>
                        <a:t> $78 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Arial"/>
                        </a:rPr>
                        <a:t> $80 </a:t>
                      </a:r>
                    </a:p>
                  </a:txBody>
                  <a:tcPr marL="12700" marR="12700" marT="12700" marB="0" anchor="b"/>
                </a:tc>
              </a:tr>
              <a:tr h="30272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chemeClr val="bg1"/>
                          </a:solidFill>
                          <a:effectLst/>
                          <a:latin typeface="Arial"/>
                        </a:rPr>
                        <a:t> $55 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Arial"/>
                        </a:rPr>
                        <a:t> $85 </a:t>
                      </a:r>
                    </a:p>
                  </a:txBody>
                  <a:tcPr marL="12700" marR="12700" marT="12700" marB="0" anchor="b"/>
                </a:tc>
              </a:tr>
              <a:tr h="30272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chemeClr val="bg1"/>
                          </a:solidFill>
                          <a:effectLst/>
                          <a:latin typeface="Arial"/>
                        </a:rPr>
                        <a:t> $200 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Arial"/>
                        </a:rPr>
                        <a:t> $90 </a:t>
                      </a:r>
                    </a:p>
                  </a:txBody>
                  <a:tcPr marL="12700" marR="12700" marT="12700" marB="0" anchor="b"/>
                </a:tc>
              </a:tr>
              <a:tr h="30272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chemeClr val="bg1"/>
                          </a:solidFill>
                          <a:effectLst/>
                          <a:latin typeface="Arial"/>
                        </a:rPr>
                        <a:t> $200 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Arial"/>
                        </a:rPr>
                        <a:t> $95 </a:t>
                      </a:r>
                    </a:p>
                  </a:txBody>
                  <a:tcPr marL="12700" marR="12700" marT="12700" marB="0" anchor="b"/>
                </a:tc>
              </a:tr>
              <a:tr h="30272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chemeClr val="bg1"/>
                          </a:solidFill>
                          <a:effectLst/>
                          <a:latin typeface="Arial"/>
                        </a:rPr>
                        <a:t> $400 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Arial"/>
                        </a:rPr>
                        <a:t> $100 </a:t>
                      </a:r>
                    </a:p>
                  </a:txBody>
                  <a:tcPr marL="12700" marR="12700" marT="12700" marB="0" anchor="b"/>
                </a:tc>
              </a:tr>
            </a:tbl>
          </a:graphicData>
        </a:graphic>
      </p:graphicFrame>
      <p:sp>
        <p:nvSpPr>
          <p:cNvPr id="11" name="Content Placeholder 2"/>
          <p:cNvSpPr txBox="1">
            <a:spLocks/>
          </p:cNvSpPr>
          <p:nvPr/>
        </p:nvSpPr>
        <p:spPr>
          <a:xfrm>
            <a:off x="3131740" y="1998870"/>
            <a:ext cx="5727676" cy="4357480"/>
          </a:xfrm>
          <a:prstGeom prst="rect">
            <a:avLst/>
          </a:prstGeom>
          <a:solidFill>
            <a:schemeClr val="accent1"/>
          </a:solidFill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rgbClr val="EFECE7"/>
                </a:solidFill>
                <a:latin typeface="Century Schoolbook"/>
                <a:ea typeface="+mn-ea"/>
                <a:cs typeface="Century Schoolboo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rgbClr val="EFECE7"/>
                </a:solidFill>
                <a:latin typeface="Century Schoolbook"/>
                <a:ea typeface="+mn-ea"/>
                <a:cs typeface="Century Schoolbook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rgbClr val="EFECE7"/>
                </a:solidFill>
                <a:latin typeface="Century Schoolbook"/>
                <a:ea typeface="+mn-ea"/>
                <a:cs typeface="Century Schoolbook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rgbClr val="EFECE7"/>
                </a:solidFill>
                <a:latin typeface="Century Schoolbook"/>
                <a:ea typeface="+mn-ea"/>
                <a:cs typeface="Century Schoolbook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rgbClr val="EFECE7"/>
                </a:solidFill>
                <a:latin typeface="Century Schoolbook"/>
                <a:ea typeface="+mn-ea"/>
                <a:cs typeface="Century Schoolbook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solidFill>
                  <a:schemeClr val="tx1"/>
                </a:solidFill>
              </a:rPr>
              <a:t>Both countries have the same aggregate wealth, but how that wealth is distributed is quite </a:t>
            </a:r>
            <a:r>
              <a:rPr lang="en-US" sz="2200" dirty="0" smtClean="0">
                <a:solidFill>
                  <a:schemeClr val="tx1"/>
                </a:solidFill>
              </a:rPr>
              <a:t>different</a:t>
            </a:r>
          </a:p>
          <a:p>
            <a:pPr marL="0" indent="0">
              <a:buNone/>
            </a:pPr>
            <a:endParaRPr lang="en-US" sz="2200" dirty="0" smtClean="0">
              <a:solidFill>
                <a:schemeClr val="tx1"/>
              </a:solidFill>
            </a:endParaRPr>
          </a:p>
          <a:p>
            <a:r>
              <a:rPr lang="en-US" sz="2200" dirty="0" smtClean="0">
                <a:solidFill>
                  <a:schemeClr val="tx1"/>
                </a:solidFill>
              </a:rPr>
              <a:t>Gini </a:t>
            </a:r>
            <a:r>
              <a:rPr lang="en-US" sz="2200" dirty="0" smtClean="0">
                <a:solidFill>
                  <a:schemeClr val="tx1"/>
                </a:solidFill>
              </a:rPr>
              <a:t>Coefficients range from 0-1, with 0 being the most equally distributed and 1 the least</a:t>
            </a:r>
          </a:p>
          <a:p>
            <a:pPr marL="0" indent="0">
              <a:buNone/>
            </a:pPr>
            <a:endParaRPr lang="en-US" sz="2200" dirty="0" smtClean="0">
              <a:solidFill>
                <a:schemeClr val="tx1"/>
              </a:solidFill>
            </a:endParaRPr>
          </a:p>
          <a:p>
            <a:r>
              <a:rPr lang="en-US" sz="2200" dirty="0" smtClean="0">
                <a:solidFill>
                  <a:schemeClr val="tx1"/>
                </a:solidFill>
              </a:rPr>
              <a:t>Country </a:t>
            </a:r>
            <a:r>
              <a:rPr lang="en-US" sz="2200" dirty="0" smtClean="0">
                <a:solidFill>
                  <a:schemeClr val="tx1"/>
                </a:solidFill>
              </a:rPr>
              <a:t>A has a </a:t>
            </a:r>
            <a:r>
              <a:rPr lang="en-US" sz="2200" dirty="0" smtClean="0">
                <a:solidFill>
                  <a:schemeClr val="tx1"/>
                </a:solidFill>
              </a:rPr>
              <a:t>Gini coefficient </a:t>
            </a:r>
            <a:r>
              <a:rPr lang="en-US" sz="2200" dirty="0" smtClean="0">
                <a:solidFill>
                  <a:schemeClr val="tx1"/>
                </a:solidFill>
              </a:rPr>
              <a:t>of .</a:t>
            </a:r>
            <a:r>
              <a:rPr lang="en-US" sz="2200" dirty="0" smtClean="0">
                <a:solidFill>
                  <a:schemeClr val="tx1"/>
                </a:solidFill>
              </a:rPr>
              <a:t>75 – a </a:t>
            </a:r>
            <a:r>
              <a:rPr lang="en-US" sz="2200" dirty="0" smtClean="0">
                <a:solidFill>
                  <a:schemeClr val="tx1"/>
                </a:solidFill>
              </a:rPr>
              <a:t>highly uneven distribution, compared to Country B at .19, which is a fairly even distribution</a:t>
            </a:r>
          </a:p>
        </p:txBody>
      </p:sp>
    </p:spTree>
    <p:extLst>
      <p:ext uri="{BB962C8B-B14F-4D97-AF65-F5344CB8AC3E}">
        <p14:creationId xmlns:p14="http://schemas.microsoft.com/office/powerpoint/2010/main" val="2733966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9168"/>
            <a:ext cx="8229600" cy="677958"/>
          </a:xfrm>
        </p:spPr>
        <p:txBody>
          <a:bodyPr>
            <a:noAutofit/>
          </a:bodyPr>
          <a:lstStyle/>
          <a:p>
            <a:r>
              <a:rPr lang="en-US" sz="3200" b="1" dirty="0" smtClean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Applying Gini Coefficients to Offense</a:t>
            </a:r>
            <a:endParaRPr lang="en-US" sz="3200" b="1" dirty="0">
              <a:solidFill>
                <a:schemeClr val="accent6">
                  <a:lumMod val="20000"/>
                  <a:lumOff val="80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83181"/>
            <a:ext cx="8229600" cy="5035515"/>
          </a:xfrm>
        </p:spPr>
        <p:txBody>
          <a:bodyPr>
            <a:noAutofit/>
          </a:bodyPr>
          <a:lstStyle/>
          <a:p>
            <a:r>
              <a:rPr lang="en-US" sz="2000" dirty="0" smtClean="0"/>
              <a:t>Translating Gini Coefficients to individual hitters is </a:t>
            </a:r>
            <a:r>
              <a:rPr lang="en-US" sz="2000" dirty="0" smtClean="0"/>
              <a:t>actually pretty simple</a:t>
            </a:r>
          </a:p>
          <a:p>
            <a:pPr lvl="1"/>
            <a:r>
              <a:rPr lang="en-US" sz="2000" dirty="0" smtClean="0"/>
              <a:t>Hitters : Countries</a:t>
            </a:r>
          </a:p>
          <a:p>
            <a:pPr lvl="1"/>
            <a:r>
              <a:rPr lang="en-US" sz="2000" dirty="0" smtClean="0"/>
              <a:t>Games : Citizens</a:t>
            </a:r>
          </a:p>
          <a:p>
            <a:pPr lvl="1"/>
            <a:r>
              <a:rPr lang="en-US" sz="2000" dirty="0" smtClean="0"/>
              <a:t>Runs : Income</a:t>
            </a:r>
            <a:endParaRPr lang="en-US" sz="2000" dirty="0"/>
          </a:p>
          <a:p>
            <a:r>
              <a:rPr lang="en-US" sz="2000" dirty="0" smtClean="0"/>
              <a:t>For runs we can calculate Weighted Runs Created (wRC), but on a daily basis</a:t>
            </a:r>
          </a:p>
          <a:p>
            <a:endParaRPr lang="en-US" sz="2000" dirty="0"/>
          </a:p>
          <a:p>
            <a:endParaRPr lang="en-US" sz="2000" dirty="0" smtClean="0"/>
          </a:p>
          <a:p>
            <a:r>
              <a:rPr lang="en-US" sz="2000" dirty="0" smtClean="0"/>
              <a:t>Added a constant to all daily wRC scores to ensure all positive values</a:t>
            </a:r>
          </a:p>
          <a:p>
            <a:endParaRPr lang="en-US" sz="2000" dirty="0"/>
          </a:p>
          <a:p>
            <a:endParaRPr lang="en-US" sz="2000" dirty="0" smtClean="0"/>
          </a:p>
          <a:p>
            <a:r>
              <a:rPr lang="en-US" sz="2000" dirty="0" smtClean="0"/>
              <a:t>Then just calculate the Gini coefficient for the daily wRC for each player in each season</a:t>
            </a:r>
          </a:p>
          <a:p>
            <a:endParaRPr lang="en-US" sz="18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2330" y="4868582"/>
            <a:ext cx="9144000" cy="630936"/>
          </a:xfrm>
          <a:prstGeom prst="rect">
            <a:avLst/>
          </a:prstGeom>
          <a:solidFill>
            <a:srgbClr val="95A39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i="1" dirty="0" smtClean="0">
                <a:solidFill>
                  <a:srgbClr val="2F2B20"/>
                </a:solidFill>
                <a:latin typeface="Courier"/>
                <a:cs typeface="Courier"/>
              </a:rPr>
              <a:t>c</a:t>
            </a:r>
            <a:r>
              <a:rPr lang="en-US" i="1" dirty="0" smtClean="0">
                <a:solidFill>
                  <a:srgbClr val="2F2B20"/>
                </a:solidFill>
                <a:latin typeface="Courier"/>
                <a:cs typeface="Courier"/>
              </a:rPr>
              <a:t>onstant &lt;- 0 – min(wRC, </a:t>
            </a:r>
            <a:r>
              <a:rPr lang="en-US" i="1" dirty="0" err="1" smtClean="0">
                <a:solidFill>
                  <a:srgbClr val="2F2B20"/>
                </a:solidFill>
                <a:latin typeface="Courier"/>
                <a:cs typeface="Courier"/>
              </a:rPr>
              <a:t>na.rm</a:t>
            </a:r>
            <a:r>
              <a:rPr lang="en-US" i="1" dirty="0" smtClean="0">
                <a:solidFill>
                  <a:srgbClr val="2F2B20"/>
                </a:solidFill>
                <a:latin typeface="Courier"/>
                <a:cs typeface="Courier"/>
              </a:rPr>
              <a:t> = TRUE)</a:t>
            </a:r>
          </a:p>
          <a:p>
            <a:r>
              <a:rPr lang="en-US" i="1" dirty="0" smtClean="0">
                <a:solidFill>
                  <a:srgbClr val="2F2B20"/>
                </a:solidFill>
                <a:latin typeface="Courier"/>
                <a:cs typeface="Courier"/>
              </a:rPr>
              <a:t>wRC &lt;- wRC + constant</a:t>
            </a:r>
            <a:r>
              <a:rPr lang="en-US" i="1" dirty="0" smtClean="0">
                <a:solidFill>
                  <a:srgbClr val="2F2B20"/>
                </a:solidFill>
                <a:latin typeface="Courier"/>
                <a:cs typeface="Courier"/>
              </a:rPr>
              <a:t> </a:t>
            </a:r>
            <a:endParaRPr lang="en-US" i="1" dirty="0">
              <a:solidFill>
                <a:srgbClr val="2F2B20"/>
              </a:solidFill>
              <a:latin typeface="Courier"/>
              <a:cs typeface="Courier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3448707"/>
            <a:ext cx="9144000" cy="631748"/>
          </a:xfrm>
          <a:prstGeom prst="rect">
            <a:avLst/>
          </a:prstGeom>
          <a:solidFill>
            <a:srgbClr val="95A39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i="1" dirty="0" err="1">
                <a:solidFill>
                  <a:srgbClr val="2F2B20"/>
                </a:solidFill>
                <a:latin typeface="Courier"/>
                <a:cs typeface="Courier"/>
              </a:rPr>
              <a:t>d</a:t>
            </a:r>
            <a:r>
              <a:rPr lang="en-US" i="1" dirty="0" err="1" smtClean="0">
                <a:solidFill>
                  <a:srgbClr val="2F2B20"/>
                </a:solidFill>
                <a:latin typeface="Courier"/>
                <a:cs typeface="Courier"/>
              </a:rPr>
              <a:t>aily_wRC</a:t>
            </a:r>
            <a:r>
              <a:rPr lang="en-US" i="1" dirty="0" smtClean="0">
                <a:solidFill>
                  <a:srgbClr val="2F2B20"/>
                </a:solidFill>
                <a:latin typeface="Courier"/>
                <a:cs typeface="Courier"/>
              </a:rPr>
              <a:t> &lt;- (((</a:t>
            </a:r>
            <a:r>
              <a:rPr lang="en-US" i="1" dirty="0" err="1" smtClean="0">
                <a:solidFill>
                  <a:srgbClr val="2F2B20"/>
                </a:solidFill>
                <a:latin typeface="Courier"/>
                <a:cs typeface="Courier"/>
              </a:rPr>
              <a:t>daily_woba</a:t>
            </a:r>
            <a:r>
              <a:rPr lang="en-US" i="1" dirty="0" smtClean="0">
                <a:solidFill>
                  <a:srgbClr val="2F2B20"/>
                </a:solidFill>
                <a:latin typeface="Courier"/>
                <a:cs typeface="Courier"/>
              </a:rPr>
              <a:t> </a:t>
            </a:r>
            <a:r>
              <a:rPr lang="en-US" i="1" dirty="0">
                <a:solidFill>
                  <a:srgbClr val="2F2B20"/>
                </a:solidFill>
                <a:latin typeface="Courier"/>
                <a:cs typeface="Courier"/>
              </a:rPr>
              <a:t>- </a:t>
            </a:r>
            <a:r>
              <a:rPr lang="en-US" i="1" dirty="0" err="1" smtClean="0">
                <a:solidFill>
                  <a:srgbClr val="2F2B20"/>
                </a:solidFill>
                <a:latin typeface="Courier"/>
                <a:cs typeface="Courier"/>
              </a:rPr>
              <a:t>lg_woba</a:t>
            </a:r>
            <a:r>
              <a:rPr lang="en-US" i="1" dirty="0">
                <a:solidFill>
                  <a:srgbClr val="2F2B20"/>
                </a:solidFill>
                <a:latin typeface="Courier"/>
                <a:cs typeface="Courier"/>
              </a:rPr>
              <a:t>) / </a:t>
            </a:r>
            <a:r>
              <a:rPr lang="en-US" i="1" dirty="0" err="1" smtClean="0">
                <a:solidFill>
                  <a:srgbClr val="2F2B20"/>
                </a:solidFill>
                <a:latin typeface="Courier"/>
                <a:cs typeface="Courier"/>
              </a:rPr>
              <a:t>woba_scale</a:t>
            </a:r>
            <a:r>
              <a:rPr lang="en-US" i="1" dirty="0">
                <a:solidFill>
                  <a:srgbClr val="2F2B20"/>
                </a:solidFill>
                <a:latin typeface="Courier"/>
                <a:cs typeface="Courier"/>
              </a:rPr>
              <a:t>) + </a:t>
            </a:r>
            <a:r>
              <a:rPr lang="en-US" i="1" dirty="0" smtClean="0">
                <a:solidFill>
                  <a:srgbClr val="2F2B20"/>
                </a:solidFill>
                <a:latin typeface="Courier"/>
                <a:cs typeface="Courier"/>
              </a:rPr>
              <a:t>(</a:t>
            </a:r>
            <a:r>
              <a:rPr lang="en-US" i="1" dirty="0" err="1" smtClean="0">
                <a:solidFill>
                  <a:srgbClr val="2F2B20"/>
                </a:solidFill>
                <a:latin typeface="Courier"/>
                <a:cs typeface="Courier"/>
              </a:rPr>
              <a:t>lg_runs_per_pa</a:t>
            </a:r>
            <a:r>
              <a:rPr lang="en-US" i="1" dirty="0" smtClean="0">
                <a:solidFill>
                  <a:srgbClr val="2F2B20"/>
                </a:solidFill>
                <a:latin typeface="Courier"/>
                <a:cs typeface="Courier"/>
              </a:rPr>
              <a:t>)) </a:t>
            </a:r>
            <a:r>
              <a:rPr lang="en-US" i="1" dirty="0">
                <a:solidFill>
                  <a:srgbClr val="2F2B20"/>
                </a:solidFill>
                <a:latin typeface="Courier"/>
                <a:cs typeface="Courier"/>
              </a:rPr>
              <a:t>* </a:t>
            </a:r>
            <a:r>
              <a:rPr lang="en-US" i="1" dirty="0" smtClean="0">
                <a:solidFill>
                  <a:srgbClr val="2F2B20"/>
                </a:solidFill>
                <a:latin typeface="Courier"/>
                <a:cs typeface="Courier"/>
              </a:rPr>
              <a:t>PA</a:t>
            </a:r>
            <a:endParaRPr lang="en-US" i="1" dirty="0">
              <a:solidFill>
                <a:srgbClr val="2F2B20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7139821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9168"/>
            <a:ext cx="8229600" cy="677958"/>
          </a:xfrm>
        </p:spPr>
        <p:txBody>
          <a:bodyPr>
            <a:noAutofit/>
          </a:bodyPr>
          <a:lstStyle/>
          <a:p>
            <a:r>
              <a:rPr lang="en-US" sz="3200" b="1" dirty="0" smtClean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Calculating Individual Consistency</a:t>
            </a:r>
            <a:endParaRPr lang="en-US" sz="3200" b="1" dirty="0">
              <a:solidFill>
                <a:schemeClr val="accent6">
                  <a:lumMod val="20000"/>
                  <a:lumOff val="80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30805"/>
            <a:ext cx="8229600" cy="631019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400" dirty="0" smtClean="0"/>
          </a:p>
          <a:p>
            <a:r>
              <a:rPr lang="en-US" sz="2400" dirty="0" smtClean="0"/>
              <a:t>Individual </a:t>
            </a:r>
            <a:r>
              <a:rPr lang="en-US" sz="2400" dirty="0" smtClean="0"/>
              <a:t>game data from 1974-</a:t>
            </a:r>
            <a:r>
              <a:rPr lang="en-US" sz="2400" dirty="0" smtClean="0"/>
              <a:t>2015</a:t>
            </a:r>
            <a:endParaRPr lang="en-US" sz="2400" dirty="0"/>
          </a:p>
          <a:p>
            <a:endParaRPr lang="en-US" sz="2400" dirty="0" smtClean="0"/>
          </a:p>
          <a:p>
            <a:r>
              <a:rPr lang="en-US" sz="2400" dirty="0" smtClean="0"/>
              <a:t>Data split between all players and those with at least 100 games played while averaging &gt;= 3 PAs per </a:t>
            </a:r>
            <a:r>
              <a:rPr lang="en-US" sz="2400" dirty="0" smtClean="0"/>
              <a:t>Game</a:t>
            </a:r>
          </a:p>
          <a:p>
            <a:endParaRPr lang="en-US" sz="2400" dirty="0" smtClean="0"/>
          </a:p>
          <a:p>
            <a:r>
              <a:rPr lang="en-US" sz="2400" dirty="0" smtClean="0"/>
              <a:t>Calculated raw Consistency scores, as well as z-scores to compare players across different eras and separate z-scores for everyday players</a:t>
            </a:r>
            <a:endParaRPr lang="en-US" sz="24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2137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9168"/>
            <a:ext cx="8229600" cy="677958"/>
          </a:xfrm>
        </p:spPr>
        <p:txBody>
          <a:bodyPr>
            <a:noAutofit/>
          </a:bodyPr>
          <a:lstStyle/>
          <a:p>
            <a:r>
              <a:rPr lang="en-US" sz="3600" b="1" dirty="0" smtClean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Consistency and </a:t>
            </a:r>
            <a:r>
              <a:rPr lang="en-US" sz="3600" b="1" dirty="0" smtClean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Hitters</a:t>
            </a:r>
            <a:endParaRPr lang="en-US" sz="3600" b="1" dirty="0">
              <a:solidFill>
                <a:schemeClr val="accent6">
                  <a:lumMod val="20000"/>
                  <a:lumOff val="80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pPr/>
              <a:t>16</a:t>
            </a:fld>
            <a:endParaRPr lang="en-US"/>
          </a:p>
        </p:txBody>
      </p:sp>
      <p:pic>
        <p:nvPicPr>
          <p:cNvPr id="5" name="Picture 4" descr="lg_con_year_ind_m10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356" y="1354533"/>
            <a:ext cx="8019288" cy="4619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33040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9168"/>
            <a:ext cx="8229600" cy="677958"/>
          </a:xfrm>
        </p:spPr>
        <p:txBody>
          <a:bodyPr>
            <a:noAutofit/>
          </a:bodyPr>
          <a:lstStyle/>
          <a:p>
            <a:r>
              <a:rPr lang="en-US" sz="3600" b="1" dirty="0" smtClean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Consistency </a:t>
            </a:r>
            <a:r>
              <a:rPr lang="en-US" sz="3600" b="1" dirty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and Hitters (cont.)</a:t>
            </a:r>
            <a:endParaRPr lang="en-US" sz="3600" b="1" dirty="0">
              <a:solidFill>
                <a:schemeClr val="accent6">
                  <a:lumMod val="20000"/>
                  <a:lumOff val="80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pPr/>
              <a:t>17</a:t>
            </a:fld>
            <a:endParaRPr lang="en-US"/>
          </a:p>
        </p:txBody>
      </p:sp>
      <p:pic>
        <p:nvPicPr>
          <p:cNvPr id="13" name="Picture 12" descr="lg_con_year_comp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356" y="1815906"/>
            <a:ext cx="8019288" cy="4619110"/>
          </a:xfrm>
          <a:prstGeom prst="rect">
            <a:avLst/>
          </a:prstGeom>
        </p:spPr>
      </p:pic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457200" y="986047"/>
            <a:ext cx="8229600" cy="4954496"/>
          </a:xfrm>
        </p:spPr>
        <p:txBody>
          <a:bodyPr anchor="t">
            <a:normAutofit/>
          </a:bodyPr>
          <a:lstStyle/>
          <a:p>
            <a:r>
              <a:rPr lang="en-US" sz="2000" dirty="0" smtClean="0"/>
              <a:t>Noticeable difference in average consistency when considering all players versus those that are more “everyday” players</a:t>
            </a:r>
            <a:endParaRPr lang="en-US" sz="2000" dirty="0" smtClean="0">
              <a:solidFill>
                <a:srgbClr val="EFECE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4566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9168"/>
            <a:ext cx="8229600" cy="677958"/>
          </a:xfrm>
        </p:spPr>
        <p:txBody>
          <a:bodyPr>
            <a:noAutofit/>
          </a:bodyPr>
          <a:lstStyle/>
          <a:p>
            <a:r>
              <a:rPr lang="en-US" sz="3600" b="1" dirty="0" smtClean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Is Consistency a Talent and Somewhat Stable, Year-to-Year?</a:t>
            </a:r>
            <a:endParaRPr lang="en-US" sz="3600" b="1" dirty="0">
              <a:solidFill>
                <a:schemeClr val="accent6">
                  <a:lumMod val="20000"/>
                  <a:lumOff val="80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4647"/>
            <a:ext cx="8229600" cy="5516828"/>
          </a:xfrm>
        </p:spPr>
        <p:txBody>
          <a:bodyPr>
            <a:normAutofit/>
          </a:bodyPr>
          <a:lstStyle/>
          <a:p>
            <a:r>
              <a:rPr lang="en-US" sz="2400" dirty="0" smtClean="0"/>
              <a:t>In it’s current form, there is some year-to-year relationship:</a:t>
            </a:r>
          </a:p>
          <a:p>
            <a:pPr lvl="1"/>
            <a:r>
              <a:rPr lang="en-US" sz="2000" dirty="0" smtClean="0"/>
              <a:t>Year 1 Consistency has a 0.47 correlation to Year 2 </a:t>
            </a:r>
            <a:r>
              <a:rPr lang="en-US" sz="2000" dirty="0" smtClean="0"/>
              <a:t>Consistency</a:t>
            </a:r>
          </a:p>
          <a:p>
            <a:pPr lvl="1"/>
            <a:r>
              <a:rPr lang="en-US" sz="2000" dirty="0" smtClean="0"/>
              <a:t>For everyday players, that correlation drops to 0.35</a:t>
            </a:r>
            <a:endParaRPr lang="en-US" sz="1800" dirty="0" smtClean="0"/>
          </a:p>
          <a:p>
            <a:r>
              <a:rPr lang="en-US" sz="2400" dirty="0"/>
              <a:t>It’s possible that Consistency is simply a descriptive statistic that captures how a players distributes their performance in a given year, but can’t tell us much about the future</a:t>
            </a:r>
          </a:p>
          <a:p>
            <a:r>
              <a:rPr lang="en-US" sz="2400" dirty="0"/>
              <a:t>It’s also possible that Consistency is a statistic that needs more time to stabilize, much like BABIP</a:t>
            </a:r>
          </a:p>
          <a:p>
            <a:r>
              <a:rPr lang="en-US" sz="2400" dirty="0"/>
              <a:t>Or, </a:t>
            </a:r>
            <a:r>
              <a:rPr lang="en-US" sz="2400" dirty="0" err="1"/>
              <a:t>Occum’s</a:t>
            </a:r>
            <a:r>
              <a:rPr lang="en-US" sz="2400" dirty="0"/>
              <a:t> Razor: the metric isn’t that great</a:t>
            </a:r>
            <a:endParaRPr lang="en-US" sz="1800" dirty="0"/>
          </a:p>
          <a:p>
            <a:pPr lvl="1"/>
            <a:endParaRPr lang="en-US" sz="2000" dirty="0"/>
          </a:p>
          <a:p>
            <a:pPr lvl="1"/>
            <a:endParaRPr lang="en-US" sz="2000" dirty="0" smtClean="0"/>
          </a:p>
          <a:p>
            <a:pPr lvl="1"/>
            <a:endParaRPr lang="en-US" sz="2000" dirty="0"/>
          </a:p>
          <a:p>
            <a:pPr lvl="1"/>
            <a:endParaRPr lang="en-US" sz="2000" dirty="0" smtClean="0"/>
          </a:p>
          <a:p>
            <a:pPr lvl="1"/>
            <a:endParaRPr lang="en-US" sz="2000" dirty="0"/>
          </a:p>
          <a:p>
            <a:pPr marL="457200" lvl="1" indent="0">
              <a:buNone/>
            </a:pPr>
            <a:endParaRPr lang="en-US" sz="20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8864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77958"/>
          </a:xfrm>
        </p:spPr>
        <p:txBody>
          <a:bodyPr>
            <a:noAutofit/>
          </a:bodyPr>
          <a:lstStyle/>
          <a:p>
            <a:r>
              <a:rPr lang="en-US" sz="3200" b="1" dirty="0" smtClean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Let’s Make This a Little Interactive: Presentation Cliché Game</a:t>
            </a:r>
            <a:endParaRPr lang="en-US" sz="3200" b="1" dirty="0">
              <a:solidFill>
                <a:schemeClr val="accent6">
                  <a:lumMod val="20000"/>
                  <a:lumOff val="80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-157119" y="437340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58364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962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973685"/>
            <a:ext cx="8229600" cy="677958"/>
          </a:xfrm>
        </p:spPr>
        <p:txBody>
          <a:bodyPr>
            <a:noAutofit/>
          </a:bodyPr>
          <a:lstStyle/>
          <a:p>
            <a:r>
              <a:rPr lang="en-US" sz="3200" b="1" dirty="0" smtClean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How Does Consistency Age?</a:t>
            </a:r>
            <a:endParaRPr lang="en-US" sz="3200" b="1" dirty="0">
              <a:solidFill>
                <a:schemeClr val="accent6">
                  <a:lumMod val="20000"/>
                  <a:lumOff val="80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7106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457200" y="246133"/>
            <a:ext cx="8229600" cy="582127"/>
          </a:xfrm>
          <a:solidFill>
            <a:schemeClr val="accent2"/>
          </a:solidFill>
        </p:spPr>
        <p:txBody>
          <a:bodyPr anchor="t">
            <a:normAutofit fontScale="92500" lnSpcReduction="20000"/>
          </a:bodyPr>
          <a:lstStyle/>
          <a:p>
            <a:pPr marL="0" indent="0">
              <a:buNone/>
            </a:pPr>
            <a:r>
              <a:rPr lang="en-US" sz="2000" b="1" dirty="0" smtClean="0">
                <a:solidFill>
                  <a:schemeClr val="tx1"/>
                </a:solidFill>
              </a:rPr>
              <a:t>Methodology: </a:t>
            </a:r>
            <a:r>
              <a:rPr lang="en-US" sz="2000" dirty="0" smtClean="0">
                <a:solidFill>
                  <a:schemeClr val="tx1"/>
                </a:solidFill>
              </a:rPr>
              <a:t>Used the Delta Method – i.e. the difference in Consistency between two consecutive years for the same player</a:t>
            </a:r>
            <a:endParaRPr lang="en-US" sz="2000" dirty="0" smtClean="0">
              <a:solidFill>
                <a:schemeClr val="tx1"/>
              </a:solidFill>
            </a:endParaRPr>
          </a:p>
        </p:txBody>
      </p:sp>
      <p:pic>
        <p:nvPicPr>
          <p:cNvPr id="5" name="Picture 4" descr="aging_m10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105" y="1292090"/>
            <a:ext cx="8331790" cy="4799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4415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973685"/>
            <a:ext cx="8229600" cy="677958"/>
          </a:xfrm>
        </p:spPr>
        <p:txBody>
          <a:bodyPr>
            <a:noAutofit/>
          </a:bodyPr>
          <a:lstStyle/>
          <a:p>
            <a:r>
              <a:rPr lang="en-US" sz="3200" b="1" dirty="0" smtClean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What Type of Hitters are Consistent?</a:t>
            </a:r>
            <a:endParaRPr lang="en-US" sz="3200" b="1" dirty="0">
              <a:solidFill>
                <a:schemeClr val="accent6">
                  <a:lumMod val="20000"/>
                  <a:lumOff val="80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2067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9168"/>
            <a:ext cx="8229600" cy="677958"/>
          </a:xfrm>
        </p:spPr>
        <p:txBody>
          <a:bodyPr>
            <a:noAutofit/>
          </a:bodyPr>
          <a:lstStyle/>
          <a:p>
            <a:r>
              <a:rPr lang="en-US" sz="3200" b="1" dirty="0" smtClean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What Types of Hitters are Consistent?</a:t>
            </a:r>
            <a:endParaRPr lang="en-US" sz="3200" b="1" dirty="0">
              <a:solidFill>
                <a:schemeClr val="accent6">
                  <a:lumMod val="20000"/>
                  <a:lumOff val="80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975002"/>
            <a:ext cx="8229600" cy="880301"/>
          </a:xfrm>
          <a:prstGeom prst="rect">
            <a:avLst/>
          </a:prstGeom>
          <a:solidFill>
            <a:schemeClr val="accent2"/>
          </a:solidFill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rgbClr val="EFECE7"/>
                </a:solidFill>
                <a:latin typeface="Century Schoolbook"/>
                <a:ea typeface="+mn-ea"/>
                <a:cs typeface="Century Schoolboo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rgbClr val="EFECE7"/>
                </a:solidFill>
                <a:latin typeface="Century Schoolbook"/>
                <a:ea typeface="+mn-ea"/>
                <a:cs typeface="Century Schoolbook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rgbClr val="EFECE7"/>
                </a:solidFill>
                <a:latin typeface="Century Schoolbook"/>
                <a:ea typeface="+mn-ea"/>
                <a:cs typeface="Century Schoolbook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rgbClr val="EFECE7"/>
                </a:solidFill>
                <a:latin typeface="Century Schoolbook"/>
                <a:ea typeface="+mn-ea"/>
                <a:cs typeface="Century Schoolbook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rgbClr val="EFECE7"/>
                </a:solidFill>
                <a:latin typeface="Century Schoolbook"/>
                <a:ea typeface="+mn-ea"/>
                <a:cs typeface="Century Schoolbook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000" b="1" dirty="0" smtClean="0">
                <a:solidFill>
                  <a:schemeClr val="tx1"/>
                </a:solidFill>
              </a:rPr>
              <a:t>Methodology: </a:t>
            </a:r>
            <a:r>
              <a:rPr lang="en-US" sz="2000" dirty="0" smtClean="0">
                <a:solidFill>
                  <a:schemeClr val="tx1"/>
                </a:solidFill>
              </a:rPr>
              <a:t>Dominance analysis (given high correlation of independent variables) to show the relative importance of hitting metrics to same season consistency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7561536"/>
              </p:ext>
            </p:extLst>
          </p:nvPr>
        </p:nvGraphicFramePr>
        <p:xfrm>
          <a:off x="457200" y="2085551"/>
          <a:ext cx="4788452" cy="2426361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1751496"/>
                <a:gridCol w="3036956"/>
              </a:tblGrid>
              <a:tr h="34662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Century Schoolbook"/>
                          <a:cs typeface="Century Schoolbook"/>
                        </a:rPr>
                        <a:t>Metric</a:t>
                      </a:r>
                      <a:endParaRPr lang="en-US" sz="1400" dirty="0">
                        <a:solidFill>
                          <a:schemeClr val="tx1"/>
                        </a:solidFill>
                        <a:latin typeface="Century Schoolbook"/>
                        <a:cs typeface="Century Schoolbook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Century Schoolbook"/>
                          <a:cs typeface="Century Schoolbook"/>
                        </a:rPr>
                        <a:t>Direction of Relationship</a:t>
                      </a:r>
                      <a:endParaRPr lang="en-US" sz="1400" dirty="0">
                        <a:solidFill>
                          <a:schemeClr val="tx1"/>
                        </a:solidFill>
                        <a:latin typeface="Century Schoolbook"/>
                        <a:cs typeface="Century Schoolbook"/>
                      </a:endParaRPr>
                    </a:p>
                  </a:txBody>
                  <a:tcPr anchor="ctr"/>
                </a:tc>
              </a:tr>
              <a:tr h="34662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Century Schoolbook"/>
                          <a:cs typeface="Century Schoolbook"/>
                        </a:rPr>
                        <a:t>ISO</a:t>
                      </a:r>
                      <a:endParaRPr lang="en-US" sz="1400" dirty="0">
                        <a:solidFill>
                          <a:schemeClr val="tx1"/>
                        </a:solidFill>
                        <a:latin typeface="Century Schoolbook"/>
                        <a:cs typeface="Century Schoolbook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Century Schoolbook"/>
                          <a:cs typeface="Century Schoolbook"/>
                        </a:rPr>
                        <a:t>Positive</a:t>
                      </a:r>
                      <a:endParaRPr lang="en-US" sz="1400" dirty="0">
                        <a:solidFill>
                          <a:schemeClr val="tx1"/>
                        </a:solidFill>
                        <a:latin typeface="Century Schoolbook"/>
                        <a:cs typeface="Century Schoolbook"/>
                      </a:endParaRPr>
                    </a:p>
                  </a:txBody>
                  <a:tcPr/>
                </a:tc>
              </a:tr>
              <a:tr h="34662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Century Schoolbook"/>
                          <a:cs typeface="Century Schoolbook"/>
                        </a:rPr>
                        <a:t>PA/G</a:t>
                      </a:r>
                      <a:endParaRPr lang="en-US" sz="1400" dirty="0">
                        <a:solidFill>
                          <a:schemeClr val="tx1"/>
                        </a:solidFill>
                        <a:latin typeface="Century Schoolbook"/>
                        <a:cs typeface="Century Schoolbook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Century Schoolbook"/>
                          <a:cs typeface="Century Schoolbook"/>
                        </a:rPr>
                        <a:t>Positive</a:t>
                      </a:r>
                    </a:p>
                  </a:txBody>
                  <a:tcPr/>
                </a:tc>
              </a:tr>
              <a:tr h="34662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Century Schoolbook"/>
                          <a:cs typeface="Century Schoolbook"/>
                        </a:rPr>
                        <a:t>wRC</a:t>
                      </a:r>
                      <a:endParaRPr lang="en-US" sz="1400" dirty="0">
                        <a:solidFill>
                          <a:schemeClr val="tx1"/>
                        </a:solidFill>
                        <a:latin typeface="Century Schoolbook"/>
                        <a:cs typeface="Century Schoolbook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Century Schoolbook"/>
                          <a:cs typeface="Century Schoolbook"/>
                        </a:rPr>
                        <a:t>Negative</a:t>
                      </a:r>
                    </a:p>
                  </a:txBody>
                  <a:tcPr/>
                </a:tc>
              </a:tr>
              <a:tr h="34662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Century Schoolbook"/>
                          <a:cs typeface="Century Schoolbook"/>
                        </a:rPr>
                        <a:t>GB/FB</a:t>
                      </a:r>
                      <a:endParaRPr lang="en-US" sz="1400" dirty="0">
                        <a:solidFill>
                          <a:schemeClr val="tx1"/>
                        </a:solidFill>
                        <a:latin typeface="Century Schoolbook"/>
                        <a:cs typeface="Century Schoolbook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Century Schoolbook"/>
                          <a:cs typeface="Century Schoolbook"/>
                        </a:rPr>
                        <a:t>Negative</a:t>
                      </a:r>
                      <a:endParaRPr lang="en-US" sz="1400" dirty="0">
                        <a:solidFill>
                          <a:schemeClr val="tx1"/>
                        </a:solidFill>
                        <a:latin typeface="Century Schoolbook"/>
                        <a:cs typeface="Century Schoolbook"/>
                      </a:endParaRPr>
                    </a:p>
                  </a:txBody>
                  <a:tcPr/>
                </a:tc>
              </a:tr>
              <a:tr h="34662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Century Schoolbook"/>
                          <a:cs typeface="Century Schoolbook"/>
                        </a:rPr>
                        <a:t>OBP</a:t>
                      </a:r>
                      <a:endParaRPr lang="en-US" sz="1400" dirty="0">
                        <a:solidFill>
                          <a:schemeClr val="tx1"/>
                        </a:solidFill>
                        <a:latin typeface="Century Schoolbook"/>
                        <a:cs typeface="Century Schoolbook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Century Schoolbook"/>
                          <a:cs typeface="Century Schoolbook"/>
                        </a:rPr>
                        <a:t>Negative</a:t>
                      </a:r>
                      <a:endParaRPr lang="en-US" sz="1400" dirty="0">
                        <a:solidFill>
                          <a:schemeClr val="tx1"/>
                        </a:solidFill>
                        <a:latin typeface="Century Schoolbook"/>
                        <a:cs typeface="Century Schoolbook"/>
                      </a:endParaRPr>
                    </a:p>
                  </a:txBody>
                  <a:tcPr/>
                </a:tc>
              </a:tr>
              <a:tr h="34662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Century Schoolbook"/>
                          <a:cs typeface="Century Schoolbook"/>
                        </a:rPr>
                        <a:t>G</a:t>
                      </a:r>
                      <a:endParaRPr lang="en-US" sz="1400" dirty="0">
                        <a:solidFill>
                          <a:schemeClr val="tx1"/>
                        </a:solidFill>
                        <a:latin typeface="Century Schoolbook"/>
                        <a:cs typeface="Century Schoolbook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Century Schoolbook"/>
                          <a:cs typeface="Century Schoolbook"/>
                        </a:rPr>
                        <a:t>Positive</a:t>
                      </a:r>
                      <a:endParaRPr lang="en-US" sz="1400" dirty="0">
                        <a:solidFill>
                          <a:schemeClr val="tx1"/>
                        </a:solidFill>
                        <a:latin typeface="Century Schoolbook"/>
                        <a:cs typeface="Century Schoolbook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Chart 7"/>
          <p:cNvGraphicFramePr/>
          <p:nvPr>
            <p:extLst>
              <p:ext uri="{D42A27DB-BD31-4B8C-83A1-F6EECF244321}">
                <p14:modId xmlns:p14="http://schemas.microsoft.com/office/powerpoint/2010/main" val="3138649426"/>
              </p:ext>
            </p:extLst>
          </p:nvPr>
        </p:nvGraphicFramePr>
        <p:xfrm>
          <a:off x="5334000" y="2085550"/>
          <a:ext cx="3810000" cy="27453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574828" y="4717530"/>
            <a:ext cx="811197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dirty="0" smtClean="0">
                <a:solidFill>
                  <a:srgbClr val="FFFFFF"/>
                </a:solidFill>
                <a:latin typeface="Century Schoolbook"/>
                <a:cs typeface="Century Schoolbook"/>
              </a:rPr>
              <a:t>Better run producers with a high on-base percentage and a higher number of ground balls to fly balls are more consistent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 smtClean="0">
                <a:solidFill>
                  <a:srgbClr val="FFFFFF"/>
                </a:solidFill>
                <a:latin typeface="Century Schoolbook"/>
                <a:cs typeface="Century Schoolbook"/>
              </a:rPr>
              <a:t>ISO alone has the strongest relationship to a hitter’s consistency; the higher the ISO, the lower the consistency</a:t>
            </a:r>
          </a:p>
        </p:txBody>
      </p:sp>
    </p:spTree>
    <p:extLst>
      <p:ext uri="{BB962C8B-B14F-4D97-AF65-F5344CB8AC3E}">
        <p14:creationId xmlns:p14="http://schemas.microsoft.com/office/powerpoint/2010/main" val="7017402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pPr/>
              <a:t>23</a:t>
            </a:fld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6386503"/>
              </p:ext>
            </p:extLst>
          </p:nvPr>
        </p:nvGraphicFramePr>
        <p:xfrm>
          <a:off x="457200" y="1315471"/>
          <a:ext cx="8229601" cy="4297936"/>
        </p:xfrm>
        <a:graphic>
          <a:graphicData uri="http://schemas.openxmlformats.org/drawingml/2006/table">
            <a:tbl>
              <a:tblPr>
                <a:tableStyleId>{37CE84F3-28C3-443E-9E96-99CF82512B78}</a:tableStyleId>
              </a:tblPr>
              <a:tblGrid>
                <a:gridCol w="1447859"/>
                <a:gridCol w="498944"/>
                <a:gridCol w="328850"/>
                <a:gridCol w="782435"/>
                <a:gridCol w="430906"/>
                <a:gridCol w="540919"/>
                <a:gridCol w="714840"/>
                <a:gridCol w="580808"/>
                <a:gridCol w="580808"/>
                <a:gridCol w="580808"/>
                <a:gridCol w="580808"/>
                <a:gridCol w="580808"/>
                <a:gridCol w="580808"/>
              </a:tblGrid>
              <a:tr h="699716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b="1" u="none" strike="noStrike" dirty="0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Name</a:t>
                      </a:r>
                      <a:endParaRPr lang="en-US" sz="1050" b="1" i="0" u="none" strike="noStrike" dirty="0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Season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1" u="none" strike="noStrike" dirty="0" smtClean="0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G</a:t>
                      </a:r>
                      <a:endParaRPr lang="en-US" sz="1050" b="1" i="0" u="none" strike="noStrike" dirty="0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1" u="none" strike="noStrike" dirty="0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wRC_CON</a:t>
                      </a:r>
                      <a:endParaRPr lang="en-US" sz="1050" b="1" i="0" u="none" strike="noStrike" dirty="0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1" u="none" strike="noStrike" dirty="0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PA_G</a:t>
                      </a:r>
                      <a:endParaRPr lang="en-US" sz="1050" b="1" i="0" u="none" strike="noStrike" dirty="0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zscore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zscore everyday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OBP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ISO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GB/FB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wRC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Age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wRC+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598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1" u="none" strike="noStrike" dirty="0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Bryce Harper</a:t>
                      </a:r>
                      <a:endParaRPr lang="en-US" sz="1050" b="1" i="0" u="none" strike="noStrike" dirty="0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2015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100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0.228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4.2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0.76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-0.63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0.466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0.326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0.88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103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22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207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598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Paul Goldschmidt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2015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106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0.231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4.4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0.79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 dirty="0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-0.47</a:t>
                      </a:r>
                      <a:endParaRPr lang="en-US" sz="1050" b="1" i="0" u="none" strike="noStrike" dirty="0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0.447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0.237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1.15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95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27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170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598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Nelson Cruz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2015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107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0.265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4.3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1.16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1.36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0.390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0.277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1.16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92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34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177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598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1" u="none" strike="noStrike" dirty="0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Mike Trout</a:t>
                      </a:r>
                      <a:endParaRPr lang="en-US" sz="1050" b="1" i="0" u="none" strike="noStrike" dirty="0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2015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104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0.262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4.3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1.13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1.19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0.397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 dirty="0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0.310</a:t>
                      </a:r>
                      <a:endParaRPr lang="en-US" sz="1050" b="1" i="0" u="none" strike="noStrike" dirty="0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0.89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91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23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181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</a:tr>
              <a:tr h="3598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Joey Votto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2015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103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0.240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4.4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 dirty="0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0.89</a:t>
                      </a:r>
                      <a:endParaRPr lang="en-US" sz="1050" b="1" i="0" u="none" strike="noStrike" dirty="0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 dirty="0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0.02</a:t>
                      </a:r>
                      <a:endParaRPr lang="en-US" sz="1050" b="1" i="0" u="none" strike="noStrike" dirty="0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0.438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 dirty="0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0.221</a:t>
                      </a:r>
                      <a:endParaRPr lang="en-US" sz="1050" b="1" i="0" u="none" strike="noStrike" dirty="0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 dirty="0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1.28</a:t>
                      </a:r>
                      <a:endParaRPr lang="en-US" sz="1050" b="1" i="0" u="none" strike="noStrike" dirty="0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 dirty="0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90</a:t>
                      </a:r>
                      <a:endParaRPr lang="en-US" sz="1050" b="1" i="0" u="none" strike="noStrike" dirty="0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 dirty="0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31</a:t>
                      </a:r>
                      <a:endParaRPr lang="en-US" sz="1050" b="1" i="0" u="none" strike="noStrike" dirty="0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 dirty="0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166</a:t>
                      </a:r>
                      <a:endParaRPr lang="en-US" sz="1050" b="1" i="0" u="none" strike="noStrike" dirty="0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</a:tr>
              <a:tr h="3598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Josh Donaldson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2015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107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0.268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 dirty="0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4.4</a:t>
                      </a:r>
                      <a:endParaRPr lang="en-US" sz="1050" b="1" i="0" u="none" strike="noStrike" dirty="0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1.19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1.52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0.364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0.276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1.20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88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29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156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598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Anthony Rizzo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2015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105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0.241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4.4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0.90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0.07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0.402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0.241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0.75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86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25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158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598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Manny Machado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2015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107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0.254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4.3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1.04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 dirty="0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0.77</a:t>
                      </a:r>
                      <a:endParaRPr lang="en-US" sz="1050" b="1" i="0" u="none" strike="noStrike" dirty="0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 dirty="0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0.367</a:t>
                      </a:r>
                      <a:endParaRPr lang="en-US" sz="1050" b="1" i="0" u="none" strike="noStrike" dirty="0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0.225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1.04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79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 dirty="0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22</a:t>
                      </a:r>
                      <a:endParaRPr lang="en-US" sz="1050" b="1" i="0" u="none" strike="noStrike" dirty="0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146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598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Andrew McCutchen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2015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103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0.246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4.3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0.95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0.34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0.399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0.208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 dirty="0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0.87</a:t>
                      </a:r>
                      <a:endParaRPr lang="en-US" sz="1050" b="1" i="0" u="none" strike="noStrike" dirty="0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78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28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 dirty="0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154</a:t>
                      </a:r>
                      <a:endParaRPr lang="en-US" sz="1050" b="1" i="0" u="none" strike="noStrike" dirty="0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598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Prince Fielder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2015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105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 dirty="0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0.223</a:t>
                      </a:r>
                      <a:endParaRPr lang="en-US" sz="1050" b="1" i="0" u="none" strike="noStrike" dirty="0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4.4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0.70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-0.89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0.390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0.177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1.28</a:t>
                      </a:r>
                      <a:endParaRPr lang="en-US" sz="1050" b="1" i="0" u="none" strike="noStrike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 dirty="0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77</a:t>
                      </a:r>
                      <a:endParaRPr lang="en-US" sz="1050" b="1" i="0" u="none" strike="noStrike" dirty="0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 dirty="0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31</a:t>
                      </a:r>
                      <a:endParaRPr lang="en-US" sz="1050" b="1" i="0" u="none" strike="noStrike" dirty="0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 dirty="0">
                          <a:solidFill>
                            <a:schemeClr val="tx1"/>
                          </a:solidFill>
                          <a:effectLst/>
                          <a:latin typeface="Century Schoolbook"/>
                          <a:cs typeface="Century Schoolbook"/>
                        </a:rPr>
                        <a:t>139</a:t>
                      </a:r>
                      <a:endParaRPr lang="en-US" sz="1050" b="1" i="0" u="none" strike="noStrike" dirty="0">
                        <a:solidFill>
                          <a:schemeClr val="tx1"/>
                        </a:solidFill>
                        <a:effectLst/>
                        <a:latin typeface="Century Schoolbook"/>
                        <a:cs typeface="Century Schoolbook"/>
                      </a:endParaRPr>
                    </a:p>
                  </a:txBody>
                  <a:tcPr marL="8936" marR="8936" marT="8936" marB="0" anchor="ctr">
                    <a:lnL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209168"/>
            <a:ext cx="8229600" cy="677958"/>
          </a:xfrm>
        </p:spPr>
        <p:txBody>
          <a:bodyPr>
            <a:noAutofit/>
          </a:bodyPr>
          <a:lstStyle/>
          <a:p>
            <a:r>
              <a:rPr lang="en-US" sz="3200" b="1" dirty="0" smtClean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What Types of Hitters are Consistent?</a:t>
            </a:r>
            <a:endParaRPr lang="en-US" sz="3200" b="1" dirty="0">
              <a:solidFill>
                <a:schemeClr val="accent6">
                  <a:lumMod val="20000"/>
                  <a:lumOff val="80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462687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77958"/>
          </a:xfrm>
        </p:spPr>
        <p:txBody>
          <a:bodyPr>
            <a:noAutofit/>
          </a:bodyPr>
          <a:lstStyle/>
          <a:p>
            <a:r>
              <a:rPr lang="en-US" b="1" dirty="0" smtClean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Summing Up</a:t>
            </a:r>
            <a:endParaRPr lang="en-US" b="1" dirty="0">
              <a:solidFill>
                <a:schemeClr val="accent6">
                  <a:lumMod val="20000"/>
                  <a:lumOff val="80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6697"/>
            <a:ext cx="8229600" cy="5417333"/>
          </a:xfrm>
        </p:spPr>
        <p:txBody>
          <a:bodyPr>
            <a:normAutofit fontScale="92500" lnSpcReduction="10000"/>
          </a:bodyPr>
          <a:lstStyle/>
          <a:p>
            <a:r>
              <a:rPr lang="en-US" sz="2800" dirty="0" smtClean="0"/>
              <a:t>There appear to be measurable differences in how </a:t>
            </a:r>
            <a:r>
              <a:rPr lang="en-US" sz="2800" dirty="0" smtClean="0"/>
              <a:t>hitters distribute </a:t>
            </a:r>
            <a:r>
              <a:rPr lang="en-US" sz="2800" dirty="0" smtClean="0"/>
              <a:t>their runs </a:t>
            </a:r>
            <a:r>
              <a:rPr lang="en-US" sz="2800" dirty="0" smtClean="0"/>
              <a:t>over </a:t>
            </a:r>
            <a:r>
              <a:rPr lang="en-US" sz="2800" dirty="0" smtClean="0"/>
              <a:t>the course of a season</a:t>
            </a:r>
          </a:p>
          <a:p>
            <a:r>
              <a:rPr lang="en-US" sz="2800" dirty="0" smtClean="0"/>
              <a:t>Hitters with higher OBP and lower ISO are generally more consistent in how they distribute those runs</a:t>
            </a:r>
          </a:p>
          <a:p>
            <a:r>
              <a:rPr lang="en-US" sz="2800" dirty="0" smtClean="0"/>
              <a:t>However</a:t>
            </a:r>
            <a:r>
              <a:rPr lang="en-US" sz="2800" dirty="0" smtClean="0"/>
              <a:t>, </a:t>
            </a:r>
            <a:r>
              <a:rPr lang="en-US" sz="2800" dirty="0" smtClean="0"/>
              <a:t>Consistency itself </a:t>
            </a:r>
            <a:r>
              <a:rPr lang="en-US" sz="2800" dirty="0" smtClean="0"/>
              <a:t>seems quite inconsistent, year to year, at the individual </a:t>
            </a:r>
            <a:r>
              <a:rPr lang="en-US" sz="2800" dirty="0" smtClean="0"/>
              <a:t>level</a:t>
            </a:r>
          </a:p>
          <a:p>
            <a:pPr lvl="1"/>
            <a:r>
              <a:rPr lang="en-US" sz="2400" dirty="0" smtClean="0"/>
              <a:t>This makes it difficult for teams to construct rosters in a way that maximizes consistent run production, b</a:t>
            </a:r>
            <a:r>
              <a:rPr lang="en-US" sz="2400" dirty="0" smtClean="0"/>
              <a:t>ut not impossible</a:t>
            </a:r>
          </a:p>
          <a:p>
            <a:pPr lvl="1"/>
            <a:r>
              <a:rPr lang="en-US" sz="2400" dirty="0" smtClean="0"/>
              <a:t>Consistency is one more piece of information that a team can evaluate when comparing similar run producers</a:t>
            </a:r>
            <a:endParaRPr lang="en-US" sz="24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9482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547" y="419358"/>
            <a:ext cx="8229600" cy="5763175"/>
          </a:xfrm>
        </p:spPr>
        <p:txBody>
          <a:bodyPr>
            <a:noAutofit/>
          </a:bodyPr>
          <a:lstStyle/>
          <a:p>
            <a:r>
              <a:rPr lang="en-US" sz="6600" b="1" dirty="0" smtClean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Thank You</a:t>
            </a:r>
            <a:br>
              <a:rPr lang="en-US" sz="6600" b="1" dirty="0" smtClean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6600" b="1" dirty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/>
            </a:r>
            <a:br>
              <a:rPr lang="en-US" sz="6600" b="1" dirty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2400" b="1" dirty="0" smtClean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@</a:t>
            </a:r>
            <a:r>
              <a:rPr lang="en-US" sz="2400" b="1" dirty="0" err="1" smtClean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BillPetti</a:t>
            </a:r>
            <a:r>
              <a:rPr lang="en-US" sz="2400" b="1" dirty="0" smtClean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/>
            </a:r>
            <a:br>
              <a:rPr lang="en-US" sz="2400" b="1" dirty="0" smtClean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2400" b="1" dirty="0" err="1" smtClean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billpetti@gmail.com</a:t>
            </a:r>
            <a:r>
              <a:rPr lang="en-US" sz="2400" b="1" dirty="0" smtClean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/>
            </a:r>
            <a:br>
              <a:rPr lang="en-US" sz="2400" b="1" dirty="0" smtClean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2400" b="1" dirty="0" err="1" smtClean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billpetti.tumblr.com</a:t>
            </a:r>
            <a:r>
              <a:rPr lang="en-US" sz="2400" b="1" dirty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/>
            </a:r>
            <a:br>
              <a:rPr lang="en-US" sz="2400" b="1" dirty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2400" b="1" dirty="0" err="1" smtClean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hardballtimes.com</a:t>
            </a:r>
            <a:r>
              <a:rPr lang="en-US" sz="2400" b="1" dirty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/author/</a:t>
            </a:r>
            <a:r>
              <a:rPr lang="en-US" sz="2400" b="1" dirty="0" err="1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billpetti</a:t>
            </a:r>
            <a:r>
              <a:rPr lang="en-US" sz="2400" b="1" dirty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/</a:t>
            </a:r>
            <a:br>
              <a:rPr lang="en-US" sz="2400" b="1" dirty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2400" b="1" dirty="0" err="1" smtClean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github.com</a:t>
            </a:r>
            <a:r>
              <a:rPr lang="en-US" sz="2400" b="1" dirty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/</a:t>
            </a:r>
            <a:r>
              <a:rPr lang="en-US" sz="2400" b="1" dirty="0" err="1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BillPetti</a:t>
            </a:r>
            <a:endParaRPr lang="en-US" b="1" dirty="0">
              <a:solidFill>
                <a:schemeClr val="accent6">
                  <a:lumMod val="20000"/>
                  <a:lumOff val="80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5056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677958"/>
          </a:xfrm>
        </p:spPr>
        <p:txBody>
          <a:bodyPr>
            <a:noAutofit/>
          </a:bodyPr>
          <a:lstStyle/>
          <a:p>
            <a:r>
              <a:rPr lang="en-US" sz="3600" b="1" dirty="0" smtClean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How </a:t>
            </a:r>
            <a:r>
              <a:rPr lang="en-US" sz="3600" b="1" dirty="0" smtClean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Many </a:t>
            </a:r>
            <a:r>
              <a:rPr lang="en-US" sz="3600" b="1" dirty="0" smtClean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Will You </a:t>
            </a:r>
            <a:r>
              <a:rPr lang="en-US" sz="3600" b="1" dirty="0" smtClean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Hear/See </a:t>
            </a:r>
            <a:r>
              <a:rPr lang="en-US" sz="3600" b="1" dirty="0" smtClean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Today?</a:t>
            </a:r>
            <a:endParaRPr lang="en-US" sz="3600" b="1" dirty="0">
              <a:solidFill>
                <a:schemeClr val="accent6">
                  <a:lumMod val="20000"/>
                  <a:lumOff val="80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437394"/>
            <a:ext cx="9144000" cy="4684720"/>
          </a:xfrm>
          <a:solidFill>
            <a:schemeClr val="accent4"/>
          </a:solidFill>
        </p:spPr>
        <p:txBody>
          <a:bodyPr anchor="t">
            <a:normAutofit fontScale="92500" lnSpcReduction="20000"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3600" b="1" dirty="0" smtClean="0">
                <a:solidFill>
                  <a:schemeClr val="tx1"/>
                </a:solidFill>
                <a:latin typeface="Century Gothic"/>
                <a:cs typeface="Century Gothic"/>
              </a:rPr>
              <a:t>“Needed to start somewhere”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en-US" sz="3600" b="1" dirty="0" smtClean="0">
                <a:solidFill>
                  <a:schemeClr val="tx1"/>
                </a:solidFill>
                <a:latin typeface="Century Gothic"/>
                <a:cs typeface="Century Gothic"/>
              </a:rPr>
              <a:t>“Not sure what to make of the results”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en-US" sz="3600" b="1" dirty="0" smtClean="0">
                <a:solidFill>
                  <a:schemeClr val="tx1"/>
                </a:solidFill>
                <a:latin typeface="Century Gothic"/>
                <a:cs typeface="Century Gothic"/>
              </a:rPr>
              <a:t>“Take the results with a grain of salt”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en-US" sz="3600" b="1" dirty="0" smtClean="0">
                <a:solidFill>
                  <a:schemeClr val="tx1"/>
                </a:solidFill>
                <a:latin typeface="Century Gothic"/>
                <a:cs typeface="Century Gothic"/>
              </a:rPr>
              <a:t>“Results directional, but not definitive”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en-US" sz="3600" b="1" dirty="0" smtClean="0">
                <a:solidFill>
                  <a:schemeClr val="tx1"/>
                </a:solidFill>
                <a:latin typeface="Century Gothic"/>
                <a:cs typeface="Century Gothic"/>
              </a:rPr>
              <a:t>“More questions than answers”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en-US" sz="3600" b="1" dirty="0" smtClean="0">
                <a:solidFill>
                  <a:schemeClr val="tx1"/>
                </a:solidFill>
                <a:latin typeface="Century Gothic"/>
                <a:cs typeface="Century Gothic"/>
              </a:rPr>
              <a:t>“</a:t>
            </a:r>
            <a:r>
              <a:rPr lang="en-US" sz="3600" b="1" dirty="0" smtClean="0">
                <a:solidFill>
                  <a:schemeClr val="tx1"/>
                </a:solidFill>
                <a:latin typeface="Century Gothic"/>
                <a:cs typeface="Century Gothic"/>
              </a:rPr>
              <a:t>A lot more </a:t>
            </a:r>
            <a:r>
              <a:rPr lang="en-US" sz="3600" b="1" dirty="0" smtClean="0">
                <a:solidFill>
                  <a:schemeClr val="tx1"/>
                </a:solidFill>
                <a:latin typeface="Century Gothic"/>
                <a:cs typeface="Century Gothic"/>
              </a:rPr>
              <a:t>work </a:t>
            </a:r>
            <a:r>
              <a:rPr lang="en-US" sz="3600" b="1" dirty="0" smtClean="0">
                <a:solidFill>
                  <a:schemeClr val="tx1"/>
                </a:solidFill>
                <a:latin typeface="Century Gothic"/>
                <a:cs typeface="Century Gothic"/>
              </a:rPr>
              <a:t>to be done”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7923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77958"/>
          </a:xfrm>
        </p:spPr>
        <p:txBody>
          <a:bodyPr>
            <a:noAutofit/>
          </a:bodyPr>
          <a:lstStyle/>
          <a:p>
            <a:r>
              <a:rPr lang="en-US" b="1" dirty="0" smtClean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Motivating Questions</a:t>
            </a:r>
            <a:endParaRPr lang="en-US" b="1" dirty="0">
              <a:solidFill>
                <a:schemeClr val="accent6">
                  <a:lumMod val="20000"/>
                  <a:lumOff val="80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01854"/>
            <a:ext cx="8229600" cy="4954496"/>
          </a:xfrm>
        </p:spPr>
        <p:txBody>
          <a:bodyPr anchor="ctr"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 sz="4000" dirty="0" smtClean="0"/>
              <a:t>Is there an advantage to distributing a team’s runs more consistently throughout a season?</a:t>
            </a:r>
          </a:p>
          <a:p>
            <a:pPr marL="0" indent="0" algn="ctr">
              <a:buNone/>
            </a:pPr>
            <a:endParaRPr lang="en-US" sz="4000" dirty="0">
              <a:solidFill>
                <a:srgbClr val="EFECE7"/>
              </a:solidFill>
            </a:endParaRPr>
          </a:p>
          <a:p>
            <a:pPr marL="0" indent="0" algn="ctr">
              <a:buNone/>
            </a:pPr>
            <a:r>
              <a:rPr lang="en-US" sz="4000" dirty="0" smtClean="0">
                <a:solidFill>
                  <a:srgbClr val="EFECE7"/>
                </a:solidFill>
              </a:rPr>
              <a:t>Are there differences in how </a:t>
            </a:r>
            <a:r>
              <a:rPr lang="en-US" sz="4000" dirty="0" smtClean="0"/>
              <a:t>individual hitters distribute their runs </a:t>
            </a:r>
            <a:r>
              <a:rPr lang="en-US" sz="4000" dirty="0" smtClean="0">
                <a:solidFill>
                  <a:srgbClr val="EFECE7"/>
                </a:solidFill>
              </a:rPr>
              <a:t>over the course of a season?</a:t>
            </a:r>
          </a:p>
          <a:p>
            <a:pPr marL="0" indent="0" algn="ctr">
              <a:buNone/>
            </a:pPr>
            <a:r>
              <a:rPr lang="en-US" sz="4000" dirty="0"/>
              <a:t/>
            </a:r>
            <a:br>
              <a:rPr lang="en-US" sz="4000" dirty="0"/>
            </a:br>
            <a:r>
              <a:rPr lang="en-US" sz="4000" dirty="0" smtClean="0"/>
              <a:t>Are certain types of hitters more consistent than others?</a:t>
            </a:r>
            <a:endParaRPr lang="en-US" sz="4000" dirty="0" smtClean="0">
              <a:solidFill>
                <a:srgbClr val="EFECE7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5575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Chart 8"/>
          <p:cNvGraphicFramePr/>
          <p:nvPr>
            <p:extLst>
              <p:ext uri="{D42A27DB-BD31-4B8C-83A1-F6EECF244321}">
                <p14:modId xmlns:p14="http://schemas.microsoft.com/office/powerpoint/2010/main" val="1383814824"/>
              </p:ext>
            </p:extLst>
          </p:nvPr>
        </p:nvGraphicFramePr>
        <p:xfrm>
          <a:off x="0" y="399676"/>
          <a:ext cx="9143999" cy="30135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5" name="Chart 14"/>
          <p:cNvGraphicFramePr/>
          <p:nvPr>
            <p:extLst>
              <p:ext uri="{D42A27DB-BD31-4B8C-83A1-F6EECF244321}">
                <p14:modId xmlns:p14="http://schemas.microsoft.com/office/powerpoint/2010/main" val="3778598363"/>
              </p:ext>
            </p:extLst>
          </p:nvPr>
        </p:nvGraphicFramePr>
        <p:xfrm>
          <a:off x="1" y="3510736"/>
          <a:ext cx="9144000" cy="30135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102" y="926508"/>
            <a:ext cx="6870023" cy="746111"/>
          </a:xfrm>
          <a:solidFill>
            <a:schemeClr val="accent4"/>
          </a:solidFill>
        </p:spPr>
        <p:txBody>
          <a:bodyPr anchor="t">
            <a:normAutofit/>
          </a:bodyPr>
          <a:lstStyle/>
          <a:p>
            <a:pPr algn="l"/>
            <a:r>
              <a:rPr lang="en-US" sz="2000" dirty="0" smtClean="0">
                <a:solidFill>
                  <a:schemeClr val="tx1"/>
                </a:solidFill>
              </a:rPr>
              <a:t>Streakiness is about how extreme positive and negative performances lump together over the course of a season 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84264"/>
            <a:ext cx="2133600" cy="365125"/>
          </a:xfrm>
        </p:spPr>
        <p:txBody>
          <a:bodyPr/>
          <a:lstStyle/>
          <a:p>
            <a:fld id="{2066355A-084C-D24E-9AD2-7E4FC41EA627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1" y="234759"/>
            <a:ext cx="9144000" cy="6451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EFECE7"/>
                </a:solidFill>
                <a:latin typeface="Century Schoolbook"/>
                <a:ea typeface="+mj-ea"/>
                <a:cs typeface="Century Schoolbook"/>
              </a:defRPr>
            </a:lvl1pPr>
          </a:lstStyle>
          <a:p>
            <a:pPr algn="l"/>
            <a:r>
              <a:rPr lang="en-US" sz="3200" dirty="0" smtClean="0"/>
              <a:t>Consistency is not the same as Streakiness</a:t>
            </a:r>
            <a:endParaRPr lang="en-US" sz="32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-2102" y="3606056"/>
            <a:ext cx="7557025" cy="746111"/>
          </a:xfrm>
          <a:prstGeom prst="rect">
            <a:avLst/>
          </a:prstGeom>
          <a:solidFill>
            <a:schemeClr val="accent4"/>
          </a:solidFill>
        </p:spPr>
        <p:txBody>
          <a:bodyPr vert="horz" lIns="91440" tIns="45720" rIns="91440" bIns="45720" rtlCol="0" anchor="t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EFECE7"/>
                </a:solidFill>
                <a:latin typeface="Century Schoolbook"/>
                <a:ea typeface="+mj-ea"/>
                <a:cs typeface="Century Schoolbook"/>
              </a:defRPr>
            </a:lvl1pPr>
          </a:lstStyle>
          <a:p>
            <a:pPr algn="l"/>
            <a:r>
              <a:rPr lang="en-US" sz="2000" dirty="0" smtClean="0">
                <a:solidFill>
                  <a:schemeClr val="tx1"/>
                </a:solidFill>
              </a:rPr>
              <a:t>Consistency is about the overall distribution of a player’s daily performance relative to their average (i.e. central tendency)</a:t>
            </a:r>
            <a:endParaRPr lang="en-US" sz="2000" dirty="0">
              <a:solidFill>
                <a:schemeClr val="tx1"/>
              </a:solidFill>
            </a:endParaRPr>
          </a:p>
        </p:txBody>
      </p:sp>
      <p:cxnSp>
        <p:nvCxnSpPr>
          <p:cNvPr id="13" name="Straight Connector 12"/>
          <p:cNvCxnSpPr/>
          <p:nvPr/>
        </p:nvCxnSpPr>
        <p:spPr>
          <a:xfrm flipV="1">
            <a:off x="223651" y="2508928"/>
            <a:ext cx="8705947" cy="1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  <a:prstDash val="sysDash"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itle 1"/>
          <p:cNvSpPr txBox="1">
            <a:spLocks/>
          </p:cNvSpPr>
          <p:nvPr/>
        </p:nvSpPr>
        <p:spPr>
          <a:xfrm>
            <a:off x="223651" y="2234732"/>
            <a:ext cx="1847003" cy="2741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EFECE7"/>
                </a:solidFill>
                <a:latin typeface="Century Schoolbook"/>
                <a:ea typeface="+mj-ea"/>
                <a:cs typeface="Century Schoolbook"/>
              </a:defRPr>
            </a:lvl1pPr>
          </a:lstStyle>
          <a:p>
            <a:pPr algn="l"/>
            <a:r>
              <a:rPr lang="en-US" sz="1400" b="1" dirty="0" smtClean="0">
                <a:solidFill>
                  <a:schemeClr val="accent2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Average wOBA</a:t>
            </a:r>
            <a:endParaRPr lang="en-US" sz="2800" b="1" dirty="0">
              <a:solidFill>
                <a:schemeClr val="accent2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 flipV="1">
            <a:off x="3680871" y="4660996"/>
            <a:ext cx="0" cy="123293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  <a:prstDash val="sysDash"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3658199" y="4635846"/>
            <a:ext cx="2517342" cy="2741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EFECE7"/>
                </a:solidFill>
                <a:latin typeface="Century Schoolbook"/>
                <a:ea typeface="+mj-ea"/>
                <a:cs typeface="Century Schoolbook"/>
              </a:defRPr>
            </a:lvl1pPr>
          </a:lstStyle>
          <a:p>
            <a:pPr algn="l"/>
            <a:r>
              <a:rPr lang="en-US" sz="1400" b="1" dirty="0" smtClean="0">
                <a:solidFill>
                  <a:schemeClr val="accent2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Average</a:t>
            </a:r>
            <a:r>
              <a:rPr lang="en-US" sz="1400" b="1" dirty="0">
                <a:solidFill>
                  <a:schemeClr val="accent2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US" sz="1400" b="1" dirty="0" smtClean="0">
                <a:solidFill>
                  <a:schemeClr val="accent2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wOBA</a:t>
            </a:r>
            <a:endParaRPr lang="en-US" sz="2800" b="1" dirty="0">
              <a:solidFill>
                <a:schemeClr val="accent2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-2102" y="6061666"/>
            <a:ext cx="9144000" cy="6451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EFECE7"/>
                </a:solidFill>
                <a:latin typeface="Century Schoolbook"/>
                <a:ea typeface="+mj-ea"/>
                <a:cs typeface="Century Schoolbook"/>
              </a:defRPr>
            </a:lvl1pPr>
          </a:lstStyle>
          <a:p>
            <a:pPr algn="l"/>
            <a:r>
              <a:rPr lang="en-US" sz="3200" dirty="0" smtClean="0"/>
              <a:t>Obviously, there may be some overlap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4022752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>
        <p:bldAsOne/>
      </p:bldGraphic>
      <p:bldGraphic spid="15" grpId="0">
        <p:bldAsOne/>
      </p:bldGraphic>
      <p:bldP spid="2" grpId="0" animBg="1"/>
      <p:bldP spid="8" grpId="0" animBg="1"/>
      <p:bldP spid="14" grpId="0"/>
      <p:bldP spid="17" grpId="0"/>
      <p:bldP spid="1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82980"/>
            <a:ext cx="8229600" cy="677958"/>
          </a:xfrm>
        </p:spPr>
        <p:txBody>
          <a:bodyPr>
            <a:noAutofit/>
          </a:bodyPr>
          <a:lstStyle/>
          <a:p>
            <a:r>
              <a:rPr lang="en-US" sz="3200" b="1" dirty="0" smtClean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Why Study </a:t>
            </a:r>
            <a:r>
              <a:rPr lang="en-US" sz="3200" b="1" dirty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C</a:t>
            </a:r>
            <a:r>
              <a:rPr lang="en-US" sz="3200" b="1" dirty="0" smtClean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onsistency in Baseball</a:t>
            </a:r>
            <a:r>
              <a:rPr lang="en-US" sz="3200" b="1" dirty="0" smtClean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?</a:t>
            </a:r>
            <a:br>
              <a:rPr lang="en-US" sz="3200" b="1" dirty="0" smtClean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2400" b="1" i="1" dirty="0" smtClean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(Some admittedly bad reasons)</a:t>
            </a:r>
            <a:endParaRPr lang="en-US" sz="3200" b="1" i="1" dirty="0">
              <a:solidFill>
                <a:schemeClr val="accent6">
                  <a:lumMod val="20000"/>
                  <a:lumOff val="80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00706"/>
            <a:ext cx="8229600" cy="5151703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EFECE7"/>
                </a:solidFill>
              </a:rPr>
              <a:t>It’s my unicorn; what’s a unicorn</a:t>
            </a:r>
            <a:r>
              <a:rPr lang="en-US" dirty="0" smtClean="0"/>
              <a:t>?</a:t>
            </a:r>
            <a:endParaRPr lang="en-US" dirty="0" smtClean="0">
              <a:solidFill>
                <a:srgbClr val="EFECE7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803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0" y="6424152"/>
            <a:ext cx="83501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 smtClean="0">
                <a:solidFill>
                  <a:schemeClr val="bg1"/>
                </a:solidFill>
                <a:latin typeface="Georgia"/>
                <a:cs typeface="Georgia"/>
              </a:rPr>
              <a:t>*Gone in 60 Seconds</a:t>
            </a:r>
          </a:p>
        </p:txBody>
      </p:sp>
      <p:sp>
        <p:nvSpPr>
          <p:cNvPr id="7" name="Rectangle 6"/>
          <p:cNvSpPr/>
          <p:nvPr/>
        </p:nvSpPr>
        <p:spPr>
          <a:xfrm>
            <a:off x="0" y="263487"/>
            <a:ext cx="9144000" cy="874770"/>
          </a:xfrm>
          <a:prstGeom prst="rect">
            <a:avLst/>
          </a:prstGeom>
          <a:solidFill>
            <a:srgbClr val="95A39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i="1" dirty="0" smtClean="0">
                <a:solidFill>
                  <a:srgbClr val="2F2B20"/>
                </a:solidFill>
                <a:latin typeface="Century Gothic"/>
                <a:cs typeface="Century Gothic"/>
              </a:rPr>
              <a:t>“Fabled creature? You know, the horse with the horn? Impossible to capture?”*</a:t>
            </a:r>
            <a:endParaRPr lang="en-US" sz="2800" i="1" dirty="0">
              <a:solidFill>
                <a:srgbClr val="2F2B20"/>
              </a:solidFill>
              <a:latin typeface="Century Gothic"/>
              <a:cs typeface="Century Gothic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11558"/>
            <a:ext cx="7467600" cy="466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9510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82980"/>
            <a:ext cx="8229600" cy="677958"/>
          </a:xfrm>
        </p:spPr>
        <p:txBody>
          <a:bodyPr>
            <a:noAutofit/>
          </a:bodyPr>
          <a:lstStyle/>
          <a:p>
            <a:r>
              <a:rPr lang="en-US" sz="3200" b="1" dirty="0" smtClean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Why Study </a:t>
            </a:r>
            <a:r>
              <a:rPr lang="en-US" sz="3200" b="1" dirty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C</a:t>
            </a:r>
            <a:r>
              <a:rPr lang="en-US" sz="3200" b="1" dirty="0" smtClean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onsistency in Baseball?</a:t>
            </a:r>
            <a:endParaRPr lang="en-US" sz="3200" b="1" dirty="0">
              <a:solidFill>
                <a:schemeClr val="accent6">
                  <a:lumMod val="20000"/>
                  <a:lumOff val="80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00706"/>
            <a:ext cx="8229600" cy="5151703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EFECE7"/>
                </a:solidFill>
              </a:rPr>
              <a:t>It’s my unicorn; what’s a unicorn</a:t>
            </a:r>
            <a:r>
              <a:rPr lang="en-US" dirty="0"/>
              <a:t>?</a:t>
            </a:r>
            <a:endParaRPr lang="en-US" dirty="0" smtClean="0">
              <a:solidFill>
                <a:srgbClr val="EFECE7"/>
              </a:solidFill>
            </a:endParaRPr>
          </a:p>
          <a:p>
            <a:endParaRPr lang="en-US" dirty="0" smtClean="0"/>
          </a:p>
          <a:p>
            <a:r>
              <a:rPr lang="en-US" dirty="0" smtClean="0">
                <a:solidFill>
                  <a:srgbClr val="EFECE7"/>
                </a:solidFill>
              </a:rPr>
              <a:t>My first published baseball research focused on David Wright and whether he was </a:t>
            </a:r>
            <a:r>
              <a:rPr lang="en-US" dirty="0" smtClean="0"/>
              <a:t>consistent*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Basically, I</a:t>
            </a:r>
            <a:r>
              <a:rPr lang="en-US" dirty="0" smtClean="0">
                <a:solidFill>
                  <a:srgbClr val="EFECE7"/>
                </a:solidFill>
              </a:rPr>
              <a:t> haven’t been able to let it go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0" y="6394799"/>
            <a:ext cx="83501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 smtClean="0">
                <a:solidFill>
                  <a:schemeClr val="bg1"/>
                </a:solidFill>
                <a:latin typeface="Georgia"/>
                <a:cs typeface="Georgia"/>
              </a:rPr>
              <a:t>*http</a:t>
            </a:r>
            <a:r>
              <a:rPr lang="en-US" sz="1100" b="1" dirty="0">
                <a:solidFill>
                  <a:schemeClr val="bg1"/>
                </a:solidFill>
                <a:latin typeface="Georgia"/>
                <a:cs typeface="Georgia"/>
              </a:rPr>
              <a:t>://</a:t>
            </a:r>
            <a:r>
              <a:rPr lang="en-US" sz="1100" b="1" dirty="0" err="1">
                <a:solidFill>
                  <a:schemeClr val="bg1"/>
                </a:solidFill>
                <a:latin typeface="Georgia"/>
                <a:cs typeface="Georgia"/>
              </a:rPr>
              <a:t>www.beyondtheboxscore.com</a:t>
            </a:r>
            <a:r>
              <a:rPr lang="en-US" sz="1100" b="1" dirty="0">
                <a:solidFill>
                  <a:schemeClr val="bg1"/>
                </a:solidFill>
                <a:latin typeface="Georgia"/>
                <a:cs typeface="Georgia"/>
              </a:rPr>
              <a:t>/2011/1/4/1908646/player</a:t>
            </a:r>
            <a:r>
              <a:rPr lang="en-US" sz="1100" b="1" dirty="0" smtClean="0">
                <a:solidFill>
                  <a:schemeClr val="bg1"/>
                </a:solidFill>
                <a:latin typeface="Georgia"/>
                <a:cs typeface="Georgia"/>
              </a:rPr>
              <a:t>-</a:t>
            </a:r>
            <a:r>
              <a:rPr lang="en-US" sz="1100" b="1" dirty="0" err="1" smtClean="0">
                <a:solidFill>
                  <a:schemeClr val="bg1"/>
                </a:solidFill>
                <a:latin typeface="Georgia"/>
                <a:cs typeface="Georgia"/>
              </a:rPr>
              <a:t>Consistentatility</a:t>
            </a:r>
            <a:r>
              <a:rPr lang="en-US" sz="1100" b="1" dirty="0">
                <a:solidFill>
                  <a:schemeClr val="bg1"/>
                </a:solidFill>
                <a:latin typeface="Georgia"/>
                <a:cs typeface="Georgia"/>
              </a:rPr>
              <a:t>-the-case-of-</a:t>
            </a:r>
            <a:r>
              <a:rPr lang="en-US" sz="1100" b="1" dirty="0" err="1">
                <a:solidFill>
                  <a:schemeClr val="bg1"/>
                </a:solidFill>
                <a:latin typeface="Georgia"/>
                <a:cs typeface="Georgia"/>
              </a:rPr>
              <a:t>david</a:t>
            </a:r>
            <a:r>
              <a:rPr lang="en-US" sz="1100" b="1" dirty="0">
                <a:solidFill>
                  <a:schemeClr val="bg1"/>
                </a:solidFill>
                <a:latin typeface="Georgia"/>
                <a:cs typeface="Georgia"/>
              </a:rPr>
              <a:t>-wright</a:t>
            </a:r>
          </a:p>
        </p:txBody>
      </p:sp>
    </p:spTree>
    <p:extLst>
      <p:ext uri="{BB962C8B-B14F-4D97-AF65-F5344CB8AC3E}">
        <p14:creationId xmlns:p14="http://schemas.microsoft.com/office/powerpoint/2010/main" val="5552838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9168"/>
            <a:ext cx="8229600" cy="677958"/>
          </a:xfrm>
        </p:spPr>
        <p:txBody>
          <a:bodyPr>
            <a:noAutofit/>
          </a:bodyPr>
          <a:lstStyle/>
          <a:p>
            <a:r>
              <a:rPr lang="en-US" sz="3600" b="1" dirty="0" smtClean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Better Reason</a:t>
            </a:r>
            <a:endParaRPr lang="en-US" sz="3600" b="1" dirty="0">
              <a:solidFill>
                <a:schemeClr val="accent6">
                  <a:lumMod val="20000"/>
                  <a:lumOff val="80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33521"/>
            <a:ext cx="8229600" cy="5151703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EFECE7"/>
                </a:solidFill>
              </a:rPr>
              <a:t>We kno</a:t>
            </a:r>
            <a:r>
              <a:rPr lang="en-US" dirty="0" smtClean="0"/>
              <a:t>w less about Consistency than other subjects, e.g. aging</a:t>
            </a:r>
          </a:p>
          <a:p>
            <a:r>
              <a:rPr lang="en-US" dirty="0" smtClean="0">
                <a:solidFill>
                  <a:srgbClr val="EFECE7"/>
                </a:solidFill>
              </a:rPr>
              <a:t>There is some evidence that Consistency in run scoring and run prevention matters for teams</a:t>
            </a:r>
          </a:p>
          <a:p>
            <a:pPr lvl="1"/>
            <a:r>
              <a:rPr lang="en-US" dirty="0" smtClean="0">
                <a:solidFill>
                  <a:srgbClr val="EFECE7"/>
                </a:solidFill>
              </a:rPr>
              <a:t>Sal </a:t>
            </a:r>
            <a:r>
              <a:rPr lang="en-US" dirty="0" err="1" smtClean="0">
                <a:solidFill>
                  <a:srgbClr val="EFECE7"/>
                </a:solidFill>
              </a:rPr>
              <a:t>Baxamusa</a:t>
            </a:r>
            <a:r>
              <a:rPr lang="en-US" dirty="0" smtClean="0">
                <a:solidFill>
                  <a:srgbClr val="EFECE7"/>
                </a:solidFill>
              </a:rPr>
              <a:t>* showed that the increase in win probability </a:t>
            </a:r>
            <a:r>
              <a:rPr lang="en-US" dirty="0" smtClean="0"/>
              <a:t>becomes more marginal as teams score more than 5 runs</a:t>
            </a:r>
            <a:endParaRPr lang="en-US" dirty="0" smtClean="0">
              <a:solidFill>
                <a:srgbClr val="EFECE7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0" y="6160548"/>
            <a:ext cx="83501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 smtClean="0">
                <a:solidFill>
                  <a:schemeClr val="bg1"/>
                </a:solidFill>
                <a:latin typeface="Georgia"/>
                <a:cs typeface="Georgia"/>
              </a:rPr>
              <a:t>*The Hardball Times, 2007, http</a:t>
            </a:r>
            <a:r>
              <a:rPr lang="en-US" sz="1100" b="1" dirty="0">
                <a:solidFill>
                  <a:schemeClr val="bg1"/>
                </a:solidFill>
                <a:latin typeface="Georgia"/>
                <a:cs typeface="Georgia"/>
              </a:rPr>
              <a:t>://</a:t>
            </a:r>
            <a:r>
              <a:rPr lang="en-US" sz="1100" b="1" dirty="0" err="1">
                <a:solidFill>
                  <a:schemeClr val="bg1"/>
                </a:solidFill>
                <a:latin typeface="Georgia"/>
                <a:cs typeface="Georgia"/>
              </a:rPr>
              <a:t>www.hardballtimes.com</a:t>
            </a:r>
            <a:r>
              <a:rPr lang="en-US" sz="1100" b="1" dirty="0">
                <a:solidFill>
                  <a:schemeClr val="bg1"/>
                </a:solidFill>
                <a:latin typeface="Georgia"/>
                <a:cs typeface="Georgia"/>
              </a:rPr>
              <a:t>/consistency-is-key/</a:t>
            </a:r>
          </a:p>
        </p:txBody>
      </p:sp>
    </p:spTree>
    <p:extLst>
      <p:ext uri="{BB962C8B-B14F-4D97-AF65-F5344CB8AC3E}">
        <p14:creationId xmlns:p14="http://schemas.microsoft.com/office/powerpoint/2010/main" val="25873671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Adjacency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Props1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B6F2769-7194-4217-93D3-3AF3A4742282}">
  <ds:schemaRefs>
    <ds:schemaRef ds:uri="http://schemas.microsoft.com/office/2006/metadata/properties"/>
    <ds:schemaRef ds:uri="http://schemas.microsoft.com/office/infopath/2007/PartnerControls"/>
    <ds:schemaRef ds:uri="http://schemas.microsoft.com/sharepoint/v3/field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FNEMasterTemplateForThemePreview.pptx</Template>
  <TotalTime>20690</TotalTime>
  <Words>1476</Words>
  <Application>Microsoft Macintosh PowerPoint</Application>
  <PresentationFormat>On-screen Show (4:3)</PresentationFormat>
  <Paragraphs>334</Paragraphs>
  <Slides>26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Office Theme</vt:lpstr>
      <vt:lpstr>Roster Construction and Offensive Consistency</vt:lpstr>
      <vt:lpstr>Let’s Make This a Little Interactive: Presentation Cliché Game</vt:lpstr>
      <vt:lpstr>How Many Will You Hear/See Today?</vt:lpstr>
      <vt:lpstr>Motivating Questions</vt:lpstr>
      <vt:lpstr>Streakiness is about how extreme positive and negative performances lump together over the course of a season </vt:lpstr>
      <vt:lpstr>Why Study Consistency in Baseball? (Some admittedly bad reasons)</vt:lpstr>
      <vt:lpstr>PowerPoint Presentation</vt:lpstr>
      <vt:lpstr>Why Study Consistency in Baseball?</vt:lpstr>
      <vt:lpstr>Better Reason</vt:lpstr>
      <vt:lpstr>Better Reason (cont.)</vt:lpstr>
      <vt:lpstr>Better Reason (cont.)</vt:lpstr>
      <vt:lpstr>So how do you quantify consistency?</vt:lpstr>
      <vt:lpstr>Decisions, decisions, decisions…</vt:lpstr>
      <vt:lpstr>Example of Gini Coefficients</vt:lpstr>
      <vt:lpstr>Applying Gini Coefficients to Offense</vt:lpstr>
      <vt:lpstr>Calculating Individual Consistency</vt:lpstr>
      <vt:lpstr>Consistency and Hitters</vt:lpstr>
      <vt:lpstr>Consistency and Hitters (cont.)</vt:lpstr>
      <vt:lpstr>Is Consistency a Talent and Somewhat Stable, Year-to-Year?</vt:lpstr>
      <vt:lpstr>How Does Consistency Age?</vt:lpstr>
      <vt:lpstr>PowerPoint Presentation</vt:lpstr>
      <vt:lpstr>What Type of Hitters are Consistent?</vt:lpstr>
      <vt:lpstr>What Types of Hitters are Consistent?</vt:lpstr>
      <vt:lpstr>What Types of Hitters are Consistent?</vt:lpstr>
      <vt:lpstr>Summing Up</vt:lpstr>
      <vt:lpstr>Thank You  @BillPetti billpetti@gmail.com billpetti.tumblr.com hardballtimes.com/author/billpetti/ github.com/BillPetti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FileNewTemplate</dc:title>
  <dc:subject/>
  <dc:creator>Diana</dc:creator>
  <cp:keywords/>
  <dc:description/>
  <cp:lastModifiedBy>William Petti</cp:lastModifiedBy>
  <cp:revision>227</cp:revision>
  <dcterms:created xsi:type="dcterms:W3CDTF">2010-04-12T23:12:02Z</dcterms:created>
  <dcterms:modified xsi:type="dcterms:W3CDTF">2015-08-21T10:19:21Z</dcterms:modified>
  <cp:category/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